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0"/>
  </p:notesMasterIdLst>
  <p:sldIdLst>
    <p:sldId id="898" r:id="rId4"/>
    <p:sldId id="259" r:id="rId5"/>
    <p:sldId id="260" r:id="rId6"/>
    <p:sldId id="261" r:id="rId7"/>
    <p:sldId id="262" r:id="rId8"/>
    <p:sldId id="755" r:id="rId9"/>
    <p:sldId id="1110" r:id="rId10"/>
    <p:sldId id="1096" r:id="rId11"/>
    <p:sldId id="909" r:id="rId12"/>
    <p:sldId id="1051" r:id="rId13"/>
    <p:sldId id="1089" r:id="rId14"/>
    <p:sldId id="1097" r:id="rId15"/>
    <p:sldId id="1074" r:id="rId16"/>
    <p:sldId id="1098" r:id="rId17"/>
    <p:sldId id="1100" r:id="rId18"/>
    <p:sldId id="1102" r:id="rId19"/>
    <p:sldId id="1101" r:id="rId20"/>
    <p:sldId id="1103" r:id="rId21"/>
    <p:sldId id="1090" r:id="rId22"/>
    <p:sldId id="1104" r:id="rId23"/>
    <p:sldId id="1099" r:id="rId24"/>
    <p:sldId id="1105" r:id="rId25"/>
    <p:sldId id="1106" r:id="rId26"/>
    <p:sldId id="1107" r:id="rId27"/>
    <p:sldId id="1109" r:id="rId28"/>
    <p:sldId id="1052" r:id="rId29"/>
    <p:sldId id="1077" r:id="rId30"/>
    <p:sldId id="407" r:id="rId31"/>
    <p:sldId id="417" r:id="rId32"/>
    <p:sldId id="281" r:id="rId33"/>
    <p:sldId id="950" r:id="rId34"/>
    <p:sldId id="276" r:id="rId35"/>
    <p:sldId id="277" r:id="rId36"/>
    <p:sldId id="278" r:id="rId37"/>
    <p:sldId id="283" r:id="rId38"/>
    <p:sldId id="284" r:id="rId39"/>
    <p:sldId id="309" r:id="rId40"/>
    <p:sldId id="310" r:id="rId41"/>
    <p:sldId id="961" r:id="rId42"/>
    <p:sldId id="962" r:id="rId43"/>
    <p:sldId id="976" r:id="rId44"/>
    <p:sldId id="977" r:id="rId45"/>
    <p:sldId id="978" r:id="rId46"/>
    <p:sldId id="312" r:id="rId47"/>
    <p:sldId id="313" r:id="rId48"/>
    <p:sldId id="314"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9393"/>
    <a:srgbClr val="66FF33"/>
    <a:srgbClr val="FFCC00"/>
    <a:srgbClr val="EFF8BA"/>
    <a:srgbClr val="2043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0" autoAdjust="0"/>
    <p:restoredTop sz="94676" autoAdjust="0"/>
  </p:normalViewPr>
  <p:slideViewPr>
    <p:cSldViewPr>
      <p:cViewPr varScale="1">
        <p:scale>
          <a:sx n="74" d="100"/>
          <a:sy n="74" d="100"/>
        </p:scale>
        <p:origin x="1206" y="7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8/16/2023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226614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16/08/2023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16/08/2023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16/08/2023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16/08/2023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16/08/2023</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16/08/2023</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16/08/2023</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16/08/2023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16/08/2023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16/08/2023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16/08/2023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8/16/2023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8/16/2023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8/16/2023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8/16/2023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16/08/2023</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1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13.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t="-10000" r="-17000" b="-10000"/>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28600"/>
            <a:ext cx="902286" cy="1077218"/>
          </a:xfrm>
          <a:prstGeom prst="rect">
            <a:avLst/>
          </a:prstGeom>
          <a:noFill/>
          <a:ln>
            <a:noFill/>
          </a:ln>
          <a:effectLst>
            <a:glow>
              <a:schemeClr val="tx1"/>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71620" y="1458218"/>
            <a:ext cx="8836247" cy="461665"/>
          </a:xfrm>
          <a:prstGeom prst="rect">
            <a:avLst/>
          </a:prstGeom>
          <a:noFill/>
        </p:spPr>
        <p:txBody>
          <a:bodyPr wrap="square" lIns="91440" tIns="45720" rIns="91440" bIns="45720">
            <a:spAutoFit/>
          </a:bodyPr>
          <a:lstStyle/>
          <a:p>
            <a:pPr algn="ctr"/>
            <a:r>
              <a:rPr lang="en-US" sz="2400" dirty="0" err="1">
                <a:ln w="0"/>
                <a:solidFill>
                  <a:schemeClr val="bg1"/>
                </a:solidFill>
                <a:effectLst>
                  <a:glow rad="101600">
                    <a:srgbClr val="002060">
                      <a:alpha val="90000"/>
                    </a:srgbClr>
                  </a:glow>
                  <a:outerShdw blurRad="38100" dist="19050" dir="2700000" algn="tl" rotWithShape="0">
                    <a:schemeClr val="dk1">
                      <a:alpha val="40000"/>
                    </a:schemeClr>
                  </a:outerShdw>
                </a:effectLst>
                <a:latin typeface="Bernard MT Condensed" pitchFamily="18" charset="0"/>
              </a:rPr>
              <a:t>Jabatan</a:t>
            </a:r>
            <a:r>
              <a:rPr lang="en-US" sz="2400" dirty="0">
                <a:ln w="0"/>
                <a:solidFill>
                  <a:schemeClr val="bg1"/>
                </a:solidFill>
                <a:effectLst>
                  <a:glow rad="101600">
                    <a:srgbClr val="002060">
                      <a:alpha val="90000"/>
                    </a:srgbClr>
                  </a:glow>
                  <a:outerShdw blurRad="38100" dist="19050" dir="2700000" algn="tl" rotWithShape="0">
                    <a:schemeClr val="dk1">
                      <a:alpha val="40000"/>
                    </a:schemeClr>
                  </a:outerShdw>
                </a:effectLst>
                <a:latin typeface="Bernard MT Condensed" pitchFamily="18" charset="0"/>
              </a:rPr>
              <a:t> Hal </a:t>
            </a:r>
            <a:r>
              <a:rPr lang="en-US" sz="2400" dirty="0" err="1">
                <a:ln w="0"/>
                <a:solidFill>
                  <a:schemeClr val="bg1"/>
                </a:solidFill>
                <a:effectLst>
                  <a:glow rad="101600">
                    <a:srgbClr val="002060">
                      <a:alpha val="90000"/>
                    </a:srgbClr>
                  </a:glow>
                  <a:outerShdw blurRad="38100" dist="19050" dir="2700000" algn="tl" rotWithShape="0">
                    <a:schemeClr val="dk1">
                      <a:alpha val="40000"/>
                    </a:schemeClr>
                  </a:outerShdw>
                </a:effectLst>
                <a:latin typeface="Bernard MT Condensed" pitchFamily="18" charset="0"/>
              </a:rPr>
              <a:t>Ehwal</a:t>
            </a:r>
            <a:r>
              <a:rPr lang="en-US" sz="2400" dirty="0">
                <a:ln w="0"/>
                <a:solidFill>
                  <a:schemeClr val="bg1"/>
                </a:solidFill>
                <a:effectLst>
                  <a:glow rad="101600">
                    <a:srgbClr val="002060">
                      <a:alpha val="90000"/>
                    </a:srgbClr>
                  </a:glow>
                  <a:outerShdw blurRad="38100" dist="19050" dir="2700000" algn="tl" rotWithShape="0">
                    <a:schemeClr val="dk1">
                      <a:alpha val="40000"/>
                    </a:schemeClr>
                  </a:outerShdw>
                </a:effectLst>
                <a:latin typeface="Bernard MT Condensed" pitchFamily="18" charset="0"/>
              </a:rPr>
              <a:t> Agama Terengganu</a:t>
            </a:r>
          </a:p>
        </p:txBody>
      </p:sp>
      <p:sp>
        <p:nvSpPr>
          <p:cNvPr id="9" name="Rectangle 5"/>
          <p:cNvSpPr txBox="1">
            <a:spLocks noChangeArrowheads="1"/>
          </p:cNvSpPr>
          <p:nvPr/>
        </p:nvSpPr>
        <p:spPr>
          <a:xfrm>
            <a:off x="2318044" y="1915418"/>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33 / 2023</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a:p>
            <a:pPr marL="0" indent="0" algn="ctr">
              <a:buNone/>
            </a:pP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1041693" y="3363218"/>
            <a:ext cx="6934200" cy="2277547"/>
          </a:xfrm>
          <a:prstGeom prst="rect">
            <a:avLst/>
          </a:prstGeom>
        </p:spPr>
        <p:txBody>
          <a:bodyPr wrap="square">
            <a:spAutoFit/>
          </a:bodyPr>
          <a:lstStyle/>
          <a:p>
            <a:pPr algn="ctr"/>
            <a:r>
              <a:rPr lang="it-IT" sz="5400" dirty="0">
                <a:ln w="0"/>
                <a:solidFill>
                  <a:srgbClr val="002060"/>
                </a:solidFill>
                <a:effectLst>
                  <a:glow rad="101600">
                    <a:schemeClr val="accent3">
                      <a:satMod val="175000"/>
                      <a:alpha val="40000"/>
                    </a:schemeClr>
                  </a:glow>
                  <a:reflection blurRad="6350" stA="43000" endPos="22000" dir="5400000" sy="-90000" algn="bl" rotWithShape="0"/>
                </a:effectLst>
                <a:latin typeface="Arial Black" pitchFamily="34" charset="0"/>
              </a:rPr>
              <a:t> </a:t>
            </a:r>
            <a:r>
              <a:rPr lang="sv-SE" sz="4400" dirty="0">
                <a:ln w="0"/>
                <a:solidFill>
                  <a:srgbClr val="002060"/>
                </a:solidFill>
                <a:effectLst>
                  <a:glow rad="101600">
                    <a:schemeClr val="accent3">
                      <a:satMod val="175000"/>
                      <a:alpha val="40000"/>
                    </a:schemeClr>
                  </a:glow>
                  <a:reflection blurRad="6350" stA="43000" endPos="22000" dir="5400000" sy="-90000" algn="bl" rotWithShape="0"/>
                </a:effectLst>
                <a:latin typeface="Arial Black" pitchFamily="34" charset="0"/>
              </a:rPr>
              <a:t>TUJUH PETANDA KEBAHAGIAAN HIDUP</a:t>
            </a:r>
            <a:endParaRPr lang="it-IT" sz="5400" dirty="0">
              <a:ln w="0"/>
              <a:solidFill>
                <a:srgbClr val="002060"/>
              </a:solidFill>
              <a:effectLst>
                <a:glow rad="101600">
                  <a:schemeClr val="accent3">
                    <a:satMod val="175000"/>
                    <a:alpha val="40000"/>
                  </a:schemeClr>
                </a:glow>
                <a:reflection blurRad="6350" stA="43000" endPos="22000" dir="5400000" sy="-90000" algn="bl" rotWithShape="0"/>
              </a:effectLst>
              <a:latin typeface="Arial Black" pitchFamily="34" charset="0"/>
            </a:endParaRPr>
          </a:p>
        </p:txBody>
      </p:sp>
      <p:sp>
        <p:nvSpPr>
          <p:cNvPr id="3" name="Rectangle 2">
            <a:extLst>
              <a:ext uri="{FF2B5EF4-FFF2-40B4-BE49-F238E27FC236}">
                <a16:creationId xmlns:a16="http://schemas.microsoft.com/office/drawing/2014/main" xmlns="" id="{1BCD6A67-D6C1-BB03-033A-855C22F9F64D}"/>
              </a:ext>
            </a:extLst>
          </p:cNvPr>
          <p:cNvSpPr/>
          <p:nvPr/>
        </p:nvSpPr>
        <p:spPr>
          <a:xfrm>
            <a:off x="-76200" y="6223476"/>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itchFamily="34" charset="0"/>
              </a:rPr>
              <a:t>http://e-khutbah.terengganu.gov.my</a:t>
            </a:r>
          </a:p>
        </p:txBody>
      </p:sp>
      <p:sp>
        <p:nvSpPr>
          <p:cNvPr id="4" name="Rectangle 3">
            <a:extLst>
              <a:ext uri="{FF2B5EF4-FFF2-40B4-BE49-F238E27FC236}">
                <a16:creationId xmlns:a16="http://schemas.microsoft.com/office/drawing/2014/main" xmlns="" id="{85464226-25F1-40B7-A6C7-6BEAE2617E0E}"/>
              </a:ext>
            </a:extLst>
          </p:cNvPr>
          <p:cNvSpPr/>
          <p:nvPr/>
        </p:nvSpPr>
        <p:spPr>
          <a:xfrm>
            <a:off x="499816" y="2601218"/>
            <a:ext cx="7979862"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pt-BR" sz="2400" b="1" dirty="0">
                <a:solidFill>
                  <a:srgbClr val="FFFF00"/>
                </a:solidFill>
                <a:effectLst>
                  <a:glow rad="139700">
                    <a:schemeClr val="tx1">
                      <a:alpha val="40000"/>
                    </a:schemeClr>
                  </a:glow>
                  <a:outerShdw dist="38100" dir="2700000" algn="tl">
                    <a:srgbClr val="000000">
                      <a:alpha val="94000"/>
                    </a:srgbClr>
                  </a:outerShdw>
                </a:effectLst>
              </a:rPr>
              <a:t>1 SAFAR 1445H =</a:t>
            </a:r>
            <a:r>
              <a:rPr lang="en-US" sz="2400" b="1" i="1" dirty="0">
                <a:solidFill>
                  <a:srgbClr val="FFFF00"/>
                </a:solidFill>
                <a:effectLst>
                  <a:glow rad="139700">
                    <a:schemeClr val="tx1">
                      <a:alpha val="40000"/>
                    </a:schemeClr>
                  </a:glow>
                  <a:outerShdw dist="38100" dir="2700000" algn="tl">
                    <a:srgbClr val="000000">
                      <a:alpha val="94000"/>
                    </a:srgbClr>
                  </a:outerShdw>
                </a:effectLst>
              </a:rPr>
              <a:t> </a:t>
            </a:r>
            <a:r>
              <a:rPr lang="en-US" sz="2400" b="1" dirty="0">
                <a:solidFill>
                  <a:srgbClr val="FFFF00"/>
                </a:solidFill>
                <a:effectLst>
                  <a:glow rad="139700">
                    <a:schemeClr val="tx1">
                      <a:alpha val="40000"/>
                    </a:schemeClr>
                  </a:glow>
                  <a:outerShdw dist="38100" dir="2700000" algn="tl">
                    <a:srgbClr val="000000">
                      <a:alpha val="94000"/>
                    </a:srgbClr>
                  </a:outerShdw>
                </a:effectLst>
              </a:rPr>
              <a:t>18 OGOS 2023M</a:t>
            </a:r>
          </a:p>
        </p:txBody>
      </p:sp>
    </p:spTree>
    <p:extLst>
      <p:ext uri="{BB962C8B-B14F-4D97-AF65-F5344CB8AC3E}">
        <p14:creationId xmlns:p14="http://schemas.microsoft.com/office/powerpoint/2010/main" val="255710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0000" r="-10000"/>
          </a:stretch>
        </a:blipFill>
        <a:effectLst/>
      </p:bgPr>
    </p:bg>
    <p:spTree>
      <p:nvGrpSpPr>
        <p:cNvPr id="1" name=""/>
        <p:cNvGrpSpPr/>
        <p:nvPr/>
      </p:nvGrpSpPr>
      <p:grpSpPr>
        <a:xfrm>
          <a:off x="0" y="0"/>
          <a:ext cx="0" cy="0"/>
          <a:chOff x="0" y="0"/>
          <a:chExt cx="0" cy="0"/>
        </a:xfrm>
      </p:grpSpPr>
      <p:sp>
        <p:nvSpPr>
          <p:cNvPr id="6" name="Scroll: Horizontal 5">
            <a:extLst>
              <a:ext uri="{FF2B5EF4-FFF2-40B4-BE49-F238E27FC236}">
                <a16:creationId xmlns:a16="http://schemas.microsoft.com/office/drawing/2014/main" xmlns="" id="{A3097165-8E05-6925-6216-11FFD7BA27DA}"/>
              </a:ext>
            </a:extLst>
          </p:cNvPr>
          <p:cNvSpPr/>
          <p:nvPr/>
        </p:nvSpPr>
        <p:spPr>
          <a:xfrm>
            <a:off x="429490" y="457200"/>
            <a:ext cx="5361709" cy="1447800"/>
          </a:xfrm>
          <a:prstGeom prst="homePlate">
            <a:avLst/>
          </a:prstGeom>
          <a:solidFill>
            <a:schemeClr val="accent5">
              <a:lumMod val="50000"/>
            </a:schemeClr>
          </a:solidFill>
          <a:ln>
            <a:solidFill>
              <a:schemeClr val="tx1"/>
            </a:solidFill>
          </a:ln>
          <a:effectLst>
            <a:innerShdw blurRad="114300">
              <a:prstClr val="black"/>
            </a:inn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Sebagai seorang </a:t>
            </a:r>
            <a:r>
              <a:rPr lang="fi-FI" sz="28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hamba</a:t>
            </a: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kepada Allah swt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Scroll: Horizontal 5">
            <a:extLst>
              <a:ext uri="{FF2B5EF4-FFF2-40B4-BE49-F238E27FC236}">
                <a16:creationId xmlns:a16="http://schemas.microsoft.com/office/drawing/2014/main" xmlns="" id="{A3097165-8E05-6925-6216-11FFD7BA27DA}"/>
              </a:ext>
            </a:extLst>
          </p:cNvPr>
          <p:cNvSpPr/>
          <p:nvPr/>
        </p:nvSpPr>
        <p:spPr>
          <a:xfrm>
            <a:off x="342900" y="2590800"/>
            <a:ext cx="8305800" cy="3581400"/>
          </a:xfrm>
          <a:prstGeom prst="roundRect">
            <a:avLst/>
          </a:prstGeom>
          <a:solidFill>
            <a:schemeClr val="accent5">
              <a:lumMod val="75000"/>
            </a:schemeClr>
          </a:solidFill>
          <a:ln>
            <a:solidFill>
              <a:schemeClr val="tx1"/>
            </a:solidFill>
          </a:ln>
          <a:effectLst>
            <a:innerShdw blurRad="114300">
              <a:prstClr val="black"/>
            </a:inn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Sewajarnya kita dapat mengambil manfaat terbaik daripada nikmat waktu dan kehidupan yang dianugerahkan oleh Allah dengan </a:t>
            </a:r>
            <a:r>
              <a:rPr lang="fi-FI"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menambahkan bekalan akhirat </a:t>
            </a: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dan </a:t>
            </a:r>
            <a:r>
              <a:rPr lang="fi-FI"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menjauhi dosa maksiat</a:t>
            </a: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869096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6" name="Scroll: Horizontal 5">
            <a:extLst>
              <a:ext uri="{FF2B5EF4-FFF2-40B4-BE49-F238E27FC236}">
                <a16:creationId xmlns:a16="http://schemas.microsoft.com/office/drawing/2014/main" xmlns="" id="{A3097165-8E05-6925-6216-11FFD7BA27DA}"/>
              </a:ext>
            </a:extLst>
          </p:cNvPr>
          <p:cNvSpPr/>
          <p:nvPr/>
        </p:nvSpPr>
        <p:spPr>
          <a:xfrm>
            <a:off x="400050" y="1447800"/>
            <a:ext cx="8305800" cy="4343400"/>
          </a:xfrm>
          <a:prstGeom prst="horizontalScroll">
            <a:avLst/>
          </a:prstGeom>
          <a:solidFill>
            <a:schemeClr val="accent6">
              <a:lumMod val="40000"/>
              <a:lumOff val="60000"/>
            </a:schemeClr>
          </a:solidFill>
          <a:ln>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fi-FI" sz="36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Tujuh petanda </a:t>
            </a: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seseorang itu mendapat kebahagiaan dalam kehidupan duniawi ini dan diredhai Allah adalah sebagaimana berikut: </a:t>
            </a:r>
          </a:p>
        </p:txBody>
      </p:sp>
      <p:sp>
        <p:nvSpPr>
          <p:cNvPr id="10" name="TextBox 9">
            <a:extLst>
              <a:ext uri="{FF2B5EF4-FFF2-40B4-BE49-F238E27FC236}">
                <a16:creationId xmlns:a16="http://schemas.microsoft.com/office/drawing/2014/main" xmlns="" id="{12CFBD8F-1F1F-4D25-FBEC-29DDFFE1CCAC}"/>
              </a:ext>
            </a:extLst>
          </p:cNvPr>
          <p:cNvSpPr txBox="1"/>
          <p:nvPr/>
        </p:nvSpPr>
        <p:spPr>
          <a:xfrm>
            <a:off x="8801100" y="6666998"/>
            <a:ext cx="685800" cy="215444"/>
          </a:xfrm>
          <a:prstGeom prst="rect">
            <a:avLst/>
          </a:prstGeom>
          <a:noFill/>
        </p:spPr>
        <p:txBody>
          <a:bodyPr wrap="square" rtlCol="0">
            <a:spAutoFit/>
          </a:bodyPr>
          <a:lstStyle/>
          <a:p>
            <a:r>
              <a:rPr lang="en-US" sz="800" dirty="0"/>
              <a:t>HNM</a:t>
            </a:r>
          </a:p>
        </p:txBody>
      </p:sp>
    </p:spTree>
    <p:extLst>
      <p:ext uri="{BB962C8B-B14F-4D97-AF65-F5344CB8AC3E}">
        <p14:creationId xmlns:p14="http://schemas.microsoft.com/office/powerpoint/2010/main" val="4160617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6" name="Scroll: Horizontal 5">
            <a:extLst>
              <a:ext uri="{FF2B5EF4-FFF2-40B4-BE49-F238E27FC236}">
                <a16:creationId xmlns:a16="http://schemas.microsoft.com/office/drawing/2014/main" xmlns="" id="{A3097165-8E05-6925-6216-11FFD7BA27DA}"/>
              </a:ext>
            </a:extLst>
          </p:cNvPr>
          <p:cNvSpPr/>
          <p:nvPr/>
        </p:nvSpPr>
        <p:spPr>
          <a:xfrm>
            <a:off x="1814945" y="762000"/>
            <a:ext cx="5361709" cy="1447800"/>
          </a:xfrm>
          <a:prstGeom prst="flowChartTerminator">
            <a:avLst/>
          </a:prstGeom>
          <a:solidFill>
            <a:schemeClr val="accent6">
              <a:lumMod val="40000"/>
              <a:lumOff val="60000"/>
            </a:schemeClr>
          </a:solidFill>
          <a:ln>
            <a:solidFill>
              <a:schemeClr val="tx1"/>
            </a:solidFill>
          </a:ln>
          <a:effectLst>
            <a:innerShdw blurRad="114300">
              <a:prstClr val="black"/>
            </a:inn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fi-FI" sz="40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Pertama</a:t>
            </a:r>
            <a:r>
              <a:rPr lang="fi-FI" sz="4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t>
            </a:r>
            <a:endParaRPr lang="fi-FI" sz="4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Scroll: Horizontal 5">
            <a:extLst>
              <a:ext uri="{FF2B5EF4-FFF2-40B4-BE49-F238E27FC236}">
                <a16:creationId xmlns:a16="http://schemas.microsoft.com/office/drawing/2014/main" xmlns="" id="{A3097165-8E05-6925-6216-11FFD7BA27DA}"/>
              </a:ext>
            </a:extLst>
          </p:cNvPr>
          <p:cNvSpPr/>
          <p:nvPr/>
        </p:nvSpPr>
        <p:spPr>
          <a:xfrm>
            <a:off x="342900" y="2590800"/>
            <a:ext cx="8305800" cy="3581400"/>
          </a:xfrm>
          <a:prstGeom prst="flowChartPreparation">
            <a:avLst/>
          </a:prstGeom>
          <a:solidFill>
            <a:schemeClr val="accent6">
              <a:lumMod val="50000"/>
            </a:schemeClr>
          </a:solidFill>
          <a:ln>
            <a:solidFill>
              <a:schemeClr val="tx1"/>
            </a:solidFill>
          </a:ln>
          <a:effectLst>
            <a:innerShdw blurRad="114300">
              <a:prstClr val="black"/>
            </a:inn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fi-FI" sz="4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Sentiasa bersyukur atas segala nikmat. </a:t>
            </a:r>
          </a:p>
        </p:txBody>
      </p:sp>
    </p:spTree>
    <p:extLst>
      <p:ext uri="{BB962C8B-B14F-4D97-AF65-F5344CB8AC3E}">
        <p14:creationId xmlns:p14="http://schemas.microsoft.com/office/powerpoint/2010/main" val="1384447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70000"/>
          </a:stretch>
        </a:blipFill>
        <a:effectLst/>
      </p:bgPr>
    </p:bg>
    <p:spTree>
      <p:nvGrpSpPr>
        <p:cNvPr id="1" name=""/>
        <p:cNvGrpSpPr/>
        <p:nvPr/>
      </p:nvGrpSpPr>
      <p:grpSpPr>
        <a:xfrm>
          <a:off x="0" y="0"/>
          <a:ext cx="0" cy="0"/>
          <a:chOff x="0" y="0"/>
          <a:chExt cx="0" cy="0"/>
        </a:xfrm>
      </p:grpSpPr>
      <p:sp>
        <p:nvSpPr>
          <p:cNvPr id="6" name="Rectangle 5"/>
          <p:cNvSpPr/>
          <p:nvPr/>
        </p:nvSpPr>
        <p:spPr>
          <a:xfrm>
            <a:off x="158481" y="4114800"/>
            <a:ext cx="8827037" cy="2554545"/>
          </a:xfrm>
          <a:prstGeom prst="rect">
            <a:avLst/>
          </a:prstGeom>
        </p:spPr>
        <p:txBody>
          <a:bodyPr wrap="square">
            <a:spAutoFit/>
          </a:bodyPr>
          <a:lstStyle/>
          <a:p>
            <a:pPr algn="just"/>
            <a:r>
              <a:rPr lang="sv-SE" b="1" dirty="0">
                <a:ln w="1905"/>
                <a:solidFill>
                  <a:schemeClr val="accent2">
                    <a:lumMod val="75000"/>
                  </a:schemeClr>
                </a:solidFill>
                <a:effectLst>
                  <a:innerShdw blurRad="69850" dist="43180" dir="5400000">
                    <a:srgbClr val="000000">
                      <a:alpha val="65000"/>
                    </a:srgbClr>
                  </a:innerShdw>
                </a:effectLst>
              </a:rPr>
              <a:t> </a:t>
            </a:r>
            <a:r>
              <a:rPr lang="en-US" sz="3200" b="1" dirty="0" err="1">
                <a:ln w="1905"/>
                <a:effectLst>
                  <a:innerShdw blurRad="69850" dist="43180" dir="5400000">
                    <a:srgbClr val="000000">
                      <a:alpha val="65000"/>
                    </a:srgbClr>
                  </a:innerShdw>
                </a:effectLst>
              </a:rPr>
              <a:t>Maksudnya</a:t>
            </a:r>
            <a:r>
              <a:rPr lang="en-US" sz="3200" b="1" dirty="0">
                <a:ln w="1905"/>
                <a:effectLst>
                  <a:innerShdw blurRad="69850" dist="43180" dir="5400000">
                    <a:srgbClr val="000000">
                      <a:alpha val="65000"/>
                    </a:srgbClr>
                  </a:innerShdw>
                </a:effectLst>
              </a:rPr>
              <a:t>: </a:t>
            </a:r>
            <a:r>
              <a:rPr lang="en-US" sz="3200" b="1" dirty="0">
                <a:ln w="1905"/>
                <a:solidFill>
                  <a:srgbClr val="C00000"/>
                </a:solidFill>
                <a:effectLst>
                  <a:innerShdw blurRad="69850" dist="43180" dir="5400000">
                    <a:srgbClr val="000000">
                      <a:alpha val="65000"/>
                    </a:srgbClr>
                  </a:innerShdw>
                </a:effectLst>
              </a:rPr>
              <a:t>Dan (</a:t>
            </a:r>
            <a:r>
              <a:rPr lang="en-US" sz="3200" b="1" dirty="0" err="1">
                <a:ln w="1905"/>
                <a:solidFill>
                  <a:srgbClr val="C00000"/>
                </a:solidFill>
                <a:effectLst>
                  <a:innerShdw blurRad="69850" dist="43180" dir="5400000">
                    <a:srgbClr val="000000">
                      <a:alpha val="65000"/>
                    </a:srgbClr>
                  </a:innerShdw>
                </a:effectLst>
              </a:rPr>
              <a:t>ingatlah</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ketika</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Tuhan</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kamu</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memberitahu</a:t>
            </a:r>
            <a:r>
              <a:rPr lang="en-US" sz="3200" b="1" dirty="0">
                <a:ln w="1905"/>
                <a:solidFill>
                  <a:srgbClr val="C00000"/>
                </a:solidFill>
                <a:effectLst>
                  <a:innerShdw blurRad="69850" dist="43180" dir="5400000">
                    <a:srgbClr val="000000">
                      <a:alpha val="65000"/>
                    </a:srgbClr>
                  </a:innerShdw>
                </a:effectLst>
              </a:rPr>
              <a:t>: "Demi </a:t>
            </a:r>
            <a:r>
              <a:rPr lang="en-US" sz="3200" b="1" dirty="0" err="1">
                <a:ln w="1905"/>
                <a:solidFill>
                  <a:srgbClr val="C00000"/>
                </a:solidFill>
                <a:effectLst>
                  <a:innerShdw blurRad="69850" dist="43180" dir="5400000">
                    <a:srgbClr val="000000">
                      <a:alpha val="65000"/>
                    </a:srgbClr>
                  </a:innerShdw>
                </a:effectLst>
              </a:rPr>
              <a:t>sesungguhnya</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Jika</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kamu</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bersyukur</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nescaya</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Aku</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akan</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tambahi</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nikmatKu</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kepada</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kamu</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dan</a:t>
            </a:r>
            <a:r>
              <a:rPr lang="en-US" sz="3200" b="1" dirty="0">
                <a:ln w="1905"/>
                <a:solidFill>
                  <a:srgbClr val="C00000"/>
                </a:solidFill>
                <a:effectLst>
                  <a:innerShdw blurRad="69850" dist="43180" dir="5400000">
                    <a:srgbClr val="000000">
                      <a:alpha val="65000"/>
                    </a:srgbClr>
                  </a:innerShdw>
                </a:effectLst>
              </a:rPr>
              <a:t> demi </a:t>
            </a:r>
            <a:r>
              <a:rPr lang="en-US" sz="3200" b="1" dirty="0" err="1">
                <a:ln w="1905"/>
                <a:solidFill>
                  <a:srgbClr val="C00000"/>
                </a:solidFill>
                <a:effectLst>
                  <a:innerShdw blurRad="69850" dist="43180" dir="5400000">
                    <a:srgbClr val="000000">
                      <a:alpha val="65000"/>
                    </a:srgbClr>
                  </a:innerShdw>
                </a:effectLst>
              </a:rPr>
              <a:t>sesungguhnya</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jika</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kamu</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kufur</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ingkar</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sesungguhnya</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azabKu</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amatlah</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keras</a:t>
            </a:r>
            <a:r>
              <a:rPr lang="en-US" sz="3200" b="1" dirty="0">
                <a:ln w="1905"/>
                <a:solidFill>
                  <a:srgbClr val="C00000"/>
                </a:solidFill>
                <a:effectLst>
                  <a:innerShdw blurRad="69850" dist="43180" dir="5400000">
                    <a:srgbClr val="000000">
                      <a:alpha val="65000"/>
                    </a:srgbClr>
                  </a:innerShdw>
                </a:effectLst>
              </a:rPr>
              <a:t>".</a:t>
            </a:r>
            <a:endParaRPr lang="en-US" b="1" dirty="0">
              <a:ln w="1905"/>
              <a:solidFill>
                <a:srgbClr val="C00000"/>
              </a:solidFill>
              <a:effectLst>
                <a:innerShdw blurRad="69850" dist="43180" dir="5400000">
                  <a:srgbClr val="000000">
                    <a:alpha val="65000"/>
                  </a:srgbClr>
                </a:innerShdw>
              </a:effectLst>
            </a:endParaRPr>
          </a:p>
        </p:txBody>
      </p:sp>
      <p:sp>
        <p:nvSpPr>
          <p:cNvPr id="5" name="Snip Diagonal Corner Rectangle 5">
            <a:extLst>
              <a:ext uri="{FF2B5EF4-FFF2-40B4-BE49-F238E27FC236}">
                <a16:creationId xmlns:a16="http://schemas.microsoft.com/office/drawing/2014/main" xmlns="" id="{B99F7B4E-83DC-BDF3-5F5E-501ED07D7196}"/>
              </a:ext>
            </a:extLst>
          </p:cNvPr>
          <p:cNvSpPr/>
          <p:nvPr/>
        </p:nvSpPr>
        <p:spPr>
          <a:xfrm>
            <a:off x="280259" y="228599"/>
            <a:ext cx="8583482" cy="838201"/>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surah Ibrahim ayat 7 :</a:t>
            </a:r>
          </a:p>
        </p:txBody>
      </p:sp>
      <p:pic>
        <p:nvPicPr>
          <p:cNvPr id="4" name="Picture 3">
            <a:extLst>
              <a:ext uri="{FF2B5EF4-FFF2-40B4-BE49-F238E27FC236}">
                <a16:creationId xmlns:a16="http://schemas.microsoft.com/office/drawing/2014/main" xmlns="" id="{53101BD8-37C2-47A4-A325-109EC9DE2E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741" y="1371600"/>
            <a:ext cx="8748518" cy="2530059"/>
          </a:xfrm>
          <a:prstGeom prst="rect">
            <a:avLst/>
          </a:prstGeom>
        </p:spPr>
      </p:pic>
    </p:spTree>
    <p:extLst>
      <p:ext uri="{BB962C8B-B14F-4D97-AF65-F5344CB8AC3E}">
        <p14:creationId xmlns:p14="http://schemas.microsoft.com/office/powerpoint/2010/main" val="3340259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6" name="Scroll: Horizontal 5">
            <a:extLst>
              <a:ext uri="{FF2B5EF4-FFF2-40B4-BE49-F238E27FC236}">
                <a16:creationId xmlns:a16="http://schemas.microsoft.com/office/drawing/2014/main" xmlns="" id="{A3097165-8E05-6925-6216-11FFD7BA27DA}"/>
              </a:ext>
            </a:extLst>
          </p:cNvPr>
          <p:cNvSpPr/>
          <p:nvPr/>
        </p:nvSpPr>
        <p:spPr>
          <a:xfrm>
            <a:off x="1814945" y="762000"/>
            <a:ext cx="5361709" cy="1447800"/>
          </a:xfrm>
          <a:prstGeom prst="flowChartTerminator">
            <a:avLst/>
          </a:prstGeom>
          <a:solidFill>
            <a:schemeClr val="accent6">
              <a:lumMod val="40000"/>
              <a:lumOff val="60000"/>
            </a:schemeClr>
          </a:solidFill>
          <a:ln>
            <a:solidFill>
              <a:schemeClr val="tx1"/>
            </a:solidFill>
          </a:ln>
          <a:effectLst>
            <a:innerShdw blurRad="114300">
              <a:prstClr val="black"/>
            </a:inn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fi-FI" sz="48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Kedua</a:t>
            </a:r>
            <a:r>
              <a:rPr lang="fi-FI" sz="4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t>
            </a:r>
            <a:endParaRPr lang="fi-FI" sz="5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Scroll: Horizontal 5">
            <a:extLst>
              <a:ext uri="{FF2B5EF4-FFF2-40B4-BE49-F238E27FC236}">
                <a16:creationId xmlns:a16="http://schemas.microsoft.com/office/drawing/2014/main" xmlns="" id="{A3097165-8E05-6925-6216-11FFD7BA27DA}"/>
              </a:ext>
            </a:extLst>
          </p:cNvPr>
          <p:cNvSpPr/>
          <p:nvPr/>
        </p:nvSpPr>
        <p:spPr>
          <a:xfrm>
            <a:off x="342900" y="2590800"/>
            <a:ext cx="8305800" cy="3581400"/>
          </a:xfrm>
          <a:prstGeom prst="flowChartPreparation">
            <a:avLst/>
          </a:prstGeom>
          <a:solidFill>
            <a:schemeClr val="accent6">
              <a:lumMod val="50000"/>
            </a:schemeClr>
          </a:solidFill>
          <a:ln>
            <a:solidFill>
              <a:schemeClr val="tx1"/>
            </a:solidFill>
          </a:ln>
          <a:effectLst>
            <a:innerShdw blurRad="114300">
              <a:prstClr val="black"/>
            </a:inn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fi-FI" sz="4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Memiliki pasangan hidup yang solehah. </a:t>
            </a:r>
          </a:p>
        </p:txBody>
      </p:sp>
    </p:spTree>
    <p:extLst>
      <p:ext uri="{BB962C8B-B14F-4D97-AF65-F5344CB8AC3E}">
        <p14:creationId xmlns:p14="http://schemas.microsoft.com/office/powerpoint/2010/main" val="2884294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158480" y="1981200"/>
            <a:ext cx="8827037" cy="4524315"/>
          </a:xfrm>
          <a:prstGeom prst="rect">
            <a:avLst/>
          </a:prstGeom>
        </p:spPr>
        <p:txBody>
          <a:bodyPr wrap="square">
            <a:spAutoFit/>
          </a:bodyPr>
          <a:lstStyle/>
          <a:p>
            <a:pPr algn="just"/>
            <a:r>
              <a:rPr lang="sv-SE" sz="3600" b="1" dirty="0">
                <a:ln w="1905"/>
                <a:effectLst>
                  <a:innerShdw blurRad="69850" dist="43180" dir="5400000">
                    <a:srgbClr val="000000">
                      <a:alpha val="65000"/>
                    </a:srgbClr>
                  </a:innerShdw>
                </a:effectLst>
              </a:rPr>
              <a:t>‘Mahukah aku beritahu kamu mengenai isteri yang terbaik ? iaitu isteri yang solehah, ketika dipandang hati menjadi senang, apabila disuruh dia taat, dan apabila suami tiada di rumah, dia tetap menjaga kesetiaannya terhadap suami’.</a:t>
            </a:r>
          </a:p>
          <a:p>
            <a:pPr algn="just"/>
            <a:endParaRPr lang="sv-SE" sz="3600" b="1" dirty="0">
              <a:ln w="1905"/>
              <a:solidFill>
                <a:schemeClr val="accent2">
                  <a:lumMod val="75000"/>
                </a:schemeClr>
              </a:solidFill>
              <a:effectLst>
                <a:innerShdw blurRad="69850" dist="43180" dir="5400000">
                  <a:srgbClr val="000000">
                    <a:alpha val="65000"/>
                  </a:srgbClr>
                </a:innerShdw>
              </a:effectLst>
            </a:endParaRPr>
          </a:p>
          <a:p>
            <a:pPr algn="r"/>
            <a:r>
              <a:rPr lang="en-US" sz="3600" b="1" dirty="0">
                <a:ln w="1905"/>
                <a:solidFill>
                  <a:srgbClr val="C00000"/>
                </a:solidFill>
                <a:effectLst>
                  <a:innerShdw blurRad="69850" dist="43180" dir="5400000">
                    <a:srgbClr val="000000">
                      <a:alpha val="65000"/>
                    </a:srgbClr>
                  </a:innerShdw>
                </a:effectLst>
              </a:rPr>
              <a:t>(Hadis </a:t>
            </a:r>
            <a:r>
              <a:rPr lang="en-US" sz="3600" b="1" dirty="0" err="1">
                <a:ln w="1905"/>
                <a:solidFill>
                  <a:srgbClr val="C00000"/>
                </a:solidFill>
                <a:effectLst>
                  <a:innerShdw blurRad="69850" dist="43180" dir="5400000">
                    <a:srgbClr val="000000">
                      <a:alpha val="65000"/>
                    </a:srgbClr>
                  </a:innerShdw>
                </a:effectLst>
              </a:rPr>
              <a:t>riwayat</a:t>
            </a:r>
            <a:r>
              <a:rPr lang="en-US" sz="3600" b="1" dirty="0">
                <a:ln w="1905"/>
                <a:solidFill>
                  <a:srgbClr val="C00000"/>
                </a:solidFill>
                <a:effectLst>
                  <a:innerShdw blurRad="69850" dist="43180" dir="5400000">
                    <a:srgbClr val="000000">
                      <a:alpha val="65000"/>
                    </a:srgbClr>
                  </a:innerShdw>
                </a:effectLst>
              </a:rPr>
              <a:t> Abu Daud dan Al Hakim)</a:t>
            </a:r>
          </a:p>
        </p:txBody>
      </p:sp>
      <p:sp>
        <p:nvSpPr>
          <p:cNvPr id="7" name="Snip Diagonal Corner Rectangle 5">
            <a:extLst>
              <a:ext uri="{FF2B5EF4-FFF2-40B4-BE49-F238E27FC236}">
                <a16:creationId xmlns:a16="http://schemas.microsoft.com/office/drawing/2014/main" xmlns="" id="{72DBF5C9-CB3C-418A-A9CC-5A90D8984B4D}"/>
              </a:ext>
            </a:extLst>
          </p:cNvPr>
          <p:cNvSpPr/>
          <p:nvPr/>
        </p:nvSpPr>
        <p:spPr>
          <a:xfrm>
            <a:off x="280259" y="228599"/>
            <a:ext cx="8583482" cy="1254332"/>
          </a:xfrm>
          <a:prstGeom prst="snip2DiagRect">
            <a:avLst>
              <a:gd name="adj1" fmla="val 50000"/>
              <a:gd name="adj2" fmla="val 50000"/>
            </a:avLst>
          </a:prstGeom>
          <a:solidFill>
            <a:srgbClr val="FF9393"/>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Nabi saw yang bermaksud: </a:t>
            </a:r>
          </a:p>
        </p:txBody>
      </p:sp>
    </p:spTree>
    <p:extLst>
      <p:ext uri="{BB962C8B-B14F-4D97-AF65-F5344CB8AC3E}">
        <p14:creationId xmlns:p14="http://schemas.microsoft.com/office/powerpoint/2010/main" val="236204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6" name="Scroll: Horizontal 5">
            <a:extLst>
              <a:ext uri="{FF2B5EF4-FFF2-40B4-BE49-F238E27FC236}">
                <a16:creationId xmlns:a16="http://schemas.microsoft.com/office/drawing/2014/main" xmlns="" id="{A3097165-8E05-6925-6216-11FFD7BA27DA}"/>
              </a:ext>
            </a:extLst>
          </p:cNvPr>
          <p:cNvSpPr/>
          <p:nvPr/>
        </p:nvSpPr>
        <p:spPr>
          <a:xfrm>
            <a:off x="1814945" y="457200"/>
            <a:ext cx="5361709" cy="1981200"/>
          </a:xfrm>
          <a:prstGeom prst="flowChartTerminator">
            <a:avLst/>
          </a:prstGeom>
          <a:solidFill>
            <a:schemeClr val="accent6">
              <a:lumMod val="40000"/>
              <a:lumOff val="60000"/>
            </a:schemeClr>
          </a:solidFill>
          <a:ln>
            <a:solidFill>
              <a:schemeClr val="tx1"/>
            </a:solidFill>
          </a:ln>
          <a:effectLst>
            <a:innerShdw blurRad="114300">
              <a:prstClr val="black"/>
            </a:inn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fi-FI" sz="6000" dirty="0" smtClean="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Ketiga</a:t>
            </a:r>
            <a:r>
              <a:rPr lang="fi-FI" sz="6000" dirty="0" smtClean="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Scroll: Horizontal 5">
            <a:extLst>
              <a:ext uri="{FF2B5EF4-FFF2-40B4-BE49-F238E27FC236}">
                <a16:creationId xmlns:a16="http://schemas.microsoft.com/office/drawing/2014/main" xmlns="" id="{A3097165-8E05-6925-6216-11FFD7BA27DA}"/>
              </a:ext>
            </a:extLst>
          </p:cNvPr>
          <p:cNvSpPr/>
          <p:nvPr/>
        </p:nvSpPr>
        <p:spPr>
          <a:xfrm>
            <a:off x="342900" y="2590800"/>
            <a:ext cx="8305800" cy="3581400"/>
          </a:xfrm>
          <a:prstGeom prst="flowChartPreparation">
            <a:avLst/>
          </a:prstGeom>
          <a:solidFill>
            <a:schemeClr val="accent6">
              <a:lumMod val="50000"/>
            </a:schemeClr>
          </a:solidFill>
          <a:ln>
            <a:solidFill>
              <a:schemeClr val="tx1"/>
            </a:solidFill>
          </a:ln>
          <a:effectLst>
            <a:innerShdw blurRad="114300">
              <a:prstClr val="black"/>
            </a:inn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fi-FI"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Zuriat yang soleh </a:t>
            </a: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lahir daripada kesan pendidikan dan tarbiah berterusan daripada ibu bapa dan penjaga</a:t>
            </a:r>
          </a:p>
        </p:txBody>
      </p:sp>
    </p:spTree>
    <p:extLst>
      <p:ext uri="{BB962C8B-B14F-4D97-AF65-F5344CB8AC3E}">
        <p14:creationId xmlns:p14="http://schemas.microsoft.com/office/powerpoint/2010/main" val="163081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6" name="Scroll: Horizontal 5">
            <a:extLst>
              <a:ext uri="{FF2B5EF4-FFF2-40B4-BE49-F238E27FC236}">
                <a16:creationId xmlns:a16="http://schemas.microsoft.com/office/drawing/2014/main" xmlns="" id="{A3097165-8E05-6925-6216-11FFD7BA27DA}"/>
              </a:ext>
            </a:extLst>
          </p:cNvPr>
          <p:cNvSpPr/>
          <p:nvPr/>
        </p:nvSpPr>
        <p:spPr>
          <a:xfrm>
            <a:off x="1814945" y="457200"/>
            <a:ext cx="5361709" cy="1981200"/>
          </a:xfrm>
          <a:prstGeom prst="flowChartTerminator">
            <a:avLst/>
          </a:prstGeom>
          <a:solidFill>
            <a:schemeClr val="accent6">
              <a:lumMod val="40000"/>
              <a:lumOff val="60000"/>
            </a:schemeClr>
          </a:solidFill>
          <a:ln>
            <a:solidFill>
              <a:schemeClr val="tx1"/>
            </a:solidFill>
          </a:ln>
          <a:effectLst>
            <a:innerShdw blurRad="114300">
              <a:prstClr val="black"/>
            </a:inn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fi-FI" sz="6000" dirty="0" smtClean="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Ketiga</a:t>
            </a:r>
            <a:r>
              <a:rPr lang="fi-FI" sz="6000" dirty="0" smtClean="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Scroll: Horizontal 5">
            <a:extLst>
              <a:ext uri="{FF2B5EF4-FFF2-40B4-BE49-F238E27FC236}">
                <a16:creationId xmlns:a16="http://schemas.microsoft.com/office/drawing/2014/main" xmlns="" id="{A3097165-8E05-6925-6216-11FFD7BA27DA}"/>
              </a:ext>
            </a:extLst>
          </p:cNvPr>
          <p:cNvSpPr/>
          <p:nvPr/>
        </p:nvSpPr>
        <p:spPr>
          <a:xfrm>
            <a:off x="342900" y="2590800"/>
            <a:ext cx="8305800" cy="3581400"/>
          </a:xfrm>
          <a:prstGeom prst="flowChartPreparation">
            <a:avLst/>
          </a:prstGeom>
          <a:solidFill>
            <a:schemeClr val="accent6">
              <a:lumMod val="50000"/>
            </a:schemeClr>
          </a:solidFill>
          <a:ln>
            <a:solidFill>
              <a:schemeClr val="tx1"/>
            </a:solidFill>
          </a:ln>
          <a:effectLst>
            <a:innerShdw blurRad="114300">
              <a:prstClr val="black"/>
            </a:inn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fi-FI" sz="2400" dirty="0" smtClean="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Anak diisi </a:t>
            </a:r>
            <a:r>
              <a:rPr lang="fi-FI" sz="24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keperluan jasmani dan rohani</a:t>
            </a:r>
            <a:r>
              <a:rPr lang="fi-FI" sz="2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bukan sekadar memberi makan minum, pakaian, tempat tinggal sahaja tanpa menghiraukan aspek rohani.</a:t>
            </a:r>
          </a:p>
        </p:txBody>
      </p:sp>
    </p:spTree>
    <p:extLst>
      <p:ext uri="{BB962C8B-B14F-4D97-AF65-F5344CB8AC3E}">
        <p14:creationId xmlns:p14="http://schemas.microsoft.com/office/powerpoint/2010/main" val="1783443806"/>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6" name="Scroll: Horizontal 5">
            <a:extLst>
              <a:ext uri="{FF2B5EF4-FFF2-40B4-BE49-F238E27FC236}">
                <a16:creationId xmlns:a16="http://schemas.microsoft.com/office/drawing/2014/main" xmlns="" id="{A3097165-8E05-6925-6216-11FFD7BA27DA}"/>
              </a:ext>
            </a:extLst>
          </p:cNvPr>
          <p:cNvSpPr/>
          <p:nvPr/>
        </p:nvSpPr>
        <p:spPr>
          <a:xfrm>
            <a:off x="1524001" y="457200"/>
            <a:ext cx="5943600" cy="2286000"/>
          </a:xfrm>
          <a:prstGeom prst="flowChartTerminator">
            <a:avLst/>
          </a:prstGeom>
          <a:solidFill>
            <a:schemeClr val="accent6">
              <a:lumMod val="40000"/>
              <a:lumOff val="60000"/>
            </a:schemeClr>
          </a:solidFill>
          <a:ln>
            <a:solidFill>
              <a:schemeClr val="tx1"/>
            </a:solidFill>
          </a:ln>
          <a:effectLst>
            <a:innerShdw blurRad="114300">
              <a:prstClr val="black"/>
            </a:inn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fi-FI" sz="6000" dirty="0" smtClean="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Keempat</a:t>
            </a:r>
            <a:r>
              <a:rPr lang="fi-FI" sz="6000" dirty="0" smtClean="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endParaRPr lang="fi-FI" sz="6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Scroll: Horizontal 5">
            <a:extLst>
              <a:ext uri="{FF2B5EF4-FFF2-40B4-BE49-F238E27FC236}">
                <a16:creationId xmlns:a16="http://schemas.microsoft.com/office/drawing/2014/main" xmlns="" id="{A3097165-8E05-6925-6216-11FFD7BA27DA}"/>
              </a:ext>
            </a:extLst>
          </p:cNvPr>
          <p:cNvSpPr/>
          <p:nvPr/>
        </p:nvSpPr>
        <p:spPr>
          <a:xfrm>
            <a:off x="342900" y="3200400"/>
            <a:ext cx="8305800" cy="3124200"/>
          </a:xfrm>
          <a:prstGeom prst="flowChartPreparation">
            <a:avLst/>
          </a:prstGeom>
          <a:solidFill>
            <a:schemeClr val="accent6">
              <a:lumMod val="50000"/>
            </a:schemeClr>
          </a:solidFill>
          <a:ln>
            <a:solidFill>
              <a:schemeClr val="tx1"/>
            </a:solidFill>
          </a:ln>
          <a:effectLst>
            <a:innerShdw blurRad="114300">
              <a:prstClr val="black"/>
            </a:inn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Persekitaran hidup yang selesa dan baik.</a:t>
            </a:r>
          </a:p>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Ini </a:t>
            </a:r>
            <a:r>
              <a:rPr lang="fi-FI" sz="28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termasuklah</a:t>
            </a: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kediaman yang selesa, kejiranan yang baik dan kenderaan yang sesuai. </a:t>
            </a:r>
          </a:p>
        </p:txBody>
      </p:sp>
    </p:spTree>
    <p:extLst>
      <p:ext uri="{BB962C8B-B14F-4D97-AF65-F5344CB8AC3E}">
        <p14:creationId xmlns:p14="http://schemas.microsoft.com/office/powerpoint/2010/main" val="1155536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139430" y="2438400"/>
            <a:ext cx="8827037" cy="3170099"/>
          </a:xfrm>
          <a:prstGeom prst="rect">
            <a:avLst/>
          </a:prstGeom>
        </p:spPr>
        <p:txBody>
          <a:bodyPr wrap="square">
            <a:spAutoFit/>
          </a:bodyPr>
          <a:lstStyle/>
          <a:p>
            <a:pPr algn="just"/>
            <a:r>
              <a:rPr lang="sv-SE" sz="2400" b="1" dirty="0">
                <a:ln w="1905"/>
                <a:solidFill>
                  <a:schemeClr val="accent2">
                    <a:lumMod val="75000"/>
                  </a:schemeClr>
                </a:solidFill>
                <a:effectLst>
                  <a:innerShdw blurRad="69850" dist="43180" dir="5400000">
                    <a:srgbClr val="000000">
                      <a:alpha val="65000"/>
                    </a:srgbClr>
                  </a:innerShdw>
                </a:effectLst>
              </a:rPr>
              <a:t> </a:t>
            </a:r>
            <a:r>
              <a:rPr lang="en-US" sz="4000" b="1" dirty="0" err="1">
                <a:ln w="1905"/>
                <a:effectLst>
                  <a:innerShdw blurRad="69850" dist="43180" dir="5400000">
                    <a:srgbClr val="000000">
                      <a:alpha val="65000"/>
                    </a:srgbClr>
                  </a:innerShdw>
                </a:effectLst>
              </a:rPr>
              <a:t>Empat</a:t>
            </a:r>
            <a:r>
              <a:rPr lang="en-US" sz="4000" b="1" dirty="0">
                <a:ln w="1905"/>
                <a:effectLst>
                  <a:innerShdw blurRad="69850" dist="43180" dir="5400000">
                    <a:srgbClr val="000000">
                      <a:alpha val="65000"/>
                    </a:srgbClr>
                  </a:innerShdw>
                </a:effectLst>
              </a:rPr>
              <a:t> </a:t>
            </a:r>
            <a:r>
              <a:rPr lang="en-US" sz="4000" b="1" dirty="0" err="1">
                <a:ln w="1905"/>
                <a:effectLst>
                  <a:innerShdw blurRad="69850" dist="43180" dir="5400000">
                    <a:srgbClr val="000000">
                      <a:alpha val="65000"/>
                    </a:srgbClr>
                  </a:innerShdw>
                </a:effectLst>
              </a:rPr>
              <a:t>perkara</a:t>
            </a:r>
            <a:r>
              <a:rPr lang="en-US" sz="4000" b="1" dirty="0">
                <a:ln w="1905"/>
                <a:effectLst>
                  <a:innerShdw blurRad="69850" dist="43180" dir="5400000">
                    <a:srgbClr val="000000">
                      <a:alpha val="65000"/>
                    </a:srgbClr>
                  </a:innerShdw>
                </a:effectLst>
              </a:rPr>
              <a:t> </a:t>
            </a:r>
            <a:r>
              <a:rPr lang="en-US" sz="4000" b="1" dirty="0" err="1">
                <a:ln w="1905"/>
                <a:effectLst>
                  <a:innerShdw blurRad="69850" dist="43180" dir="5400000">
                    <a:srgbClr val="000000">
                      <a:alpha val="65000"/>
                    </a:srgbClr>
                  </a:innerShdw>
                </a:effectLst>
              </a:rPr>
              <a:t>petanda</a:t>
            </a:r>
            <a:r>
              <a:rPr lang="en-US" sz="4000" b="1" dirty="0">
                <a:ln w="1905"/>
                <a:effectLst>
                  <a:innerShdw blurRad="69850" dist="43180" dir="5400000">
                    <a:srgbClr val="000000">
                      <a:alpha val="65000"/>
                    </a:srgbClr>
                  </a:innerShdw>
                </a:effectLst>
              </a:rPr>
              <a:t> </a:t>
            </a:r>
            <a:r>
              <a:rPr lang="en-US" sz="4000" b="1" dirty="0" err="1">
                <a:ln w="1905"/>
                <a:effectLst>
                  <a:innerShdw blurRad="69850" dist="43180" dir="5400000">
                    <a:srgbClr val="000000">
                      <a:alpha val="65000"/>
                    </a:srgbClr>
                  </a:innerShdw>
                </a:effectLst>
              </a:rPr>
              <a:t>kebahagiaan</a:t>
            </a:r>
            <a:r>
              <a:rPr lang="en-US" sz="4000" b="1" dirty="0">
                <a:ln w="1905"/>
                <a:effectLst>
                  <a:innerShdw blurRad="69850" dist="43180" dir="5400000">
                    <a:srgbClr val="000000">
                      <a:alpha val="65000"/>
                    </a:srgbClr>
                  </a:innerShdw>
                </a:effectLst>
              </a:rPr>
              <a:t> ; </a:t>
            </a:r>
            <a:r>
              <a:rPr lang="en-US" sz="4000" b="1" dirty="0" err="1">
                <a:ln w="1905"/>
                <a:effectLst>
                  <a:innerShdw blurRad="69850" dist="43180" dir="5400000">
                    <a:srgbClr val="000000">
                      <a:alpha val="65000"/>
                    </a:srgbClr>
                  </a:innerShdw>
                </a:effectLst>
              </a:rPr>
              <a:t>pasangan</a:t>
            </a:r>
            <a:r>
              <a:rPr lang="en-US" sz="4000" b="1" dirty="0">
                <a:ln w="1905"/>
                <a:effectLst>
                  <a:innerShdw blurRad="69850" dist="43180" dir="5400000">
                    <a:srgbClr val="000000">
                      <a:alpha val="65000"/>
                    </a:srgbClr>
                  </a:innerShdw>
                </a:effectLst>
              </a:rPr>
              <a:t> yang </a:t>
            </a:r>
            <a:r>
              <a:rPr lang="en-US" sz="4000" b="1" dirty="0" err="1">
                <a:ln w="1905"/>
                <a:effectLst>
                  <a:innerShdw blurRad="69850" dist="43180" dir="5400000">
                    <a:srgbClr val="000000">
                      <a:alpha val="65000"/>
                    </a:srgbClr>
                  </a:innerShdw>
                </a:effectLst>
              </a:rPr>
              <a:t>solehah</a:t>
            </a:r>
            <a:r>
              <a:rPr lang="en-US" sz="4000" b="1" dirty="0">
                <a:ln w="1905"/>
                <a:effectLst>
                  <a:innerShdw blurRad="69850" dist="43180" dir="5400000">
                    <a:srgbClr val="000000">
                      <a:alpha val="65000"/>
                    </a:srgbClr>
                  </a:innerShdw>
                </a:effectLst>
              </a:rPr>
              <a:t>, </a:t>
            </a:r>
            <a:r>
              <a:rPr lang="en-US" sz="4000" b="1" dirty="0" err="1">
                <a:ln w="1905"/>
                <a:effectLst>
                  <a:innerShdw blurRad="69850" dist="43180" dir="5400000">
                    <a:srgbClr val="000000">
                      <a:alpha val="65000"/>
                    </a:srgbClr>
                  </a:innerShdw>
                </a:effectLst>
              </a:rPr>
              <a:t>rumah</a:t>
            </a:r>
            <a:r>
              <a:rPr lang="en-US" sz="4000" b="1" dirty="0">
                <a:ln w="1905"/>
                <a:effectLst>
                  <a:innerShdw blurRad="69850" dist="43180" dir="5400000">
                    <a:srgbClr val="000000">
                      <a:alpha val="65000"/>
                    </a:srgbClr>
                  </a:innerShdw>
                </a:effectLst>
              </a:rPr>
              <a:t> yang </a:t>
            </a:r>
            <a:r>
              <a:rPr lang="en-US" sz="4000" b="1" dirty="0" err="1">
                <a:ln w="1905"/>
                <a:effectLst>
                  <a:innerShdw blurRad="69850" dist="43180" dir="5400000">
                    <a:srgbClr val="000000">
                      <a:alpha val="65000"/>
                    </a:srgbClr>
                  </a:innerShdw>
                </a:effectLst>
              </a:rPr>
              <a:t>selesa</a:t>
            </a:r>
            <a:r>
              <a:rPr lang="en-US" sz="4000" b="1" dirty="0">
                <a:ln w="1905"/>
                <a:effectLst>
                  <a:innerShdw blurRad="69850" dist="43180" dir="5400000">
                    <a:srgbClr val="000000">
                      <a:alpha val="65000"/>
                    </a:srgbClr>
                  </a:innerShdw>
                </a:effectLst>
              </a:rPr>
              <a:t>, </a:t>
            </a:r>
            <a:r>
              <a:rPr lang="en-US" sz="4000" b="1" dirty="0" err="1">
                <a:ln w="1905"/>
                <a:effectLst>
                  <a:innerShdw blurRad="69850" dist="43180" dir="5400000">
                    <a:srgbClr val="000000">
                      <a:alpha val="65000"/>
                    </a:srgbClr>
                  </a:innerShdw>
                </a:effectLst>
              </a:rPr>
              <a:t>jiran</a:t>
            </a:r>
            <a:r>
              <a:rPr lang="en-US" sz="4000" b="1" dirty="0">
                <a:ln w="1905"/>
                <a:effectLst>
                  <a:innerShdw blurRad="69850" dist="43180" dir="5400000">
                    <a:srgbClr val="000000">
                      <a:alpha val="65000"/>
                    </a:srgbClr>
                  </a:innerShdw>
                </a:effectLst>
              </a:rPr>
              <a:t> yang </a:t>
            </a:r>
            <a:r>
              <a:rPr lang="en-US" sz="4000" b="1" dirty="0" err="1">
                <a:ln w="1905"/>
                <a:effectLst>
                  <a:innerShdw blurRad="69850" dist="43180" dir="5400000">
                    <a:srgbClr val="000000">
                      <a:alpha val="65000"/>
                    </a:srgbClr>
                  </a:innerShdw>
                </a:effectLst>
              </a:rPr>
              <a:t>baik</a:t>
            </a:r>
            <a:r>
              <a:rPr lang="en-US" sz="4000" b="1" dirty="0">
                <a:ln w="1905"/>
                <a:effectLst>
                  <a:innerShdw blurRad="69850" dist="43180" dir="5400000">
                    <a:srgbClr val="000000">
                      <a:alpha val="65000"/>
                    </a:srgbClr>
                  </a:innerShdw>
                </a:effectLst>
              </a:rPr>
              <a:t> </a:t>
            </a:r>
            <a:r>
              <a:rPr lang="en-US" sz="4000" b="1" dirty="0" err="1">
                <a:ln w="1905"/>
                <a:effectLst>
                  <a:innerShdw blurRad="69850" dist="43180" dir="5400000">
                    <a:srgbClr val="000000">
                      <a:alpha val="65000"/>
                    </a:srgbClr>
                  </a:innerShdw>
                </a:effectLst>
              </a:rPr>
              <a:t>dan</a:t>
            </a:r>
            <a:r>
              <a:rPr lang="en-US" sz="4000" b="1" dirty="0">
                <a:ln w="1905"/>
                <a:effectLst>
                  <a:innerShdw blurRad="69850" dist="43180" dir="5400000">
                    <a:srgbClr val="000000">
                      <a:alpha val="65000"/>
                    </a:srgbClr>
                  </a:innerShdw>
                </a:effectLst>
              </a:rPr>
              <a:t> </a:t>
            </a:r>
            <a:r>
              <a:rPr lang="en-US" sz="4000" b="1" dirty="0" err="1">
                <a:ln w="1905"/>
                <a:effectLst>
                  <a:innerShdw blurRad="69850" dist="43180" dir="5400000">
                    <a:srgbClr val="000000">
                      <a:alpha val="65000"/>
                    </a:srgbClr>
                  </a:innerShdw>
                </a:effectLst>
              </a:rPr>
              <a:t>kenderaan</a:t>
            </a:r>
            <a:r>
              <a:rPr lang="en-US" sz="4000" b="1" dirty="0">
                <a:ln w="1905"/>
                <a:effectLst>
                  <a:innerShdw blurRad="69850" dist="43180" dir="5400000">
                    <a:srgbClr val="000000">
                      <a:alpha val="65000"/>
                    </a:srgbClr>
                  </a:innerShdw>
                </a:effectLst>
              </a:rPr>
              <a:t> yang </a:t>
            </a:r>
            <a:r>
              <a:rPr lang="en-US" sz="4000" b="1" dirty="0" err="1">
                <a:ln w="1905"/>
                <a:effectLst>
                  <a:innerShdw blurRad="69850" dist="43180" dir="5400000">
                    <a:srgbClr val="000000">
                      <a:alpha val="65000"/>
                    </a:srgbClr>
                  </a:innerShdw>
                </a:effectLst>
              </a:rPr>
              <a:t>sesuai</a:t>
            </a:r>
            <a:r>
              <a:rPr lang="en-US" sz="4000" b="1" dirty="0">
                <a:ln w="1905"/>
                <a:effectLst>
                  <a:innerShdw blurRad="69850" dist="43180" dir="5400000">
                    <a:srgbClr val="000000">
                      <a:alpha val="65000"/>
                    </a:srgbClr>
                  </a:innerShdw>
                </a:effectLst>
              </a:rPr>
              <a:t>’.</a:t>
            </a:r>
          </a:p>
          <a:p>
            <a:pPr algn="r"/>
            <a:r>
              <a:rPr lang="en-US" sz="3600" dirty="0">
                <a:ln w="1905"/>
                <a:effectLst>
                  <a:innerShdw blurRad="69850" dist="43180" dir="5400000">
                    <a:srgbClr val="000000">
                      <a:alpha val="65000"/>
                    </a:srgbClr>
                  </a:innerShdw>
                </a:effectLst>
              </a:rPr>
              <a:t>(Hadis </a:t>
            </a:r>
            <a:r>
              <a:rPr lang="en-US" sz="3600" dirty="0" err="1">
                <a:ln w="1905"/>
                <a:effectLst>
                  <a:innerShdw blurRad="69850" dist="43180" dir="5400000">
                    <a:srgbClr val="000000">
                      <a:alpha val="65000"/>
                    </a:srgbClr>
                  </a:innerShdw>
                </a:effectLst>
              </a:rPr>
              <a:t>riwayat</a:t>
            </a:r>
            <a:r>
              <a:rPr lang="en-US" sz="3600" dirty="0">
                <a:ln w="1905"/>
                <a:effectLst>
                  <a:innerShdw blurRad="69850" dist="43180" dir="5400000">
                    <a:srgbClr val="000000">
                      <a:alpha val="65000"/>
                    </a:srgbClr>
                  </a:innerShdw>
                </a:effectLst>
              </a:rPr>
              <a:t> Ahmad)</a:t>
            </a:r>
          </a:p>
        </p:txBody>
      </p:sp>
      <p:sp>
        <p:nvSpPr>
          <p:cNvPr id="7" name="Snip Diagonal Corner Rectangle 5">
            <a:extLst>
              <a:ext uri="{FF2B5EF4-FFF2-40B4-BE49-F238E27FC236}">
                <a16:creationId xmlns:a16="http://schemas.microsoft.com/office/drawing/2014/main" xmlns="" id="{72DBF5C9-CB3C-418A-A9CC-5A90D8984B4D}"/>
              </a:ext>
            </a:extLst>
          </p:cNvPr>
          <p:cNvSpPr/>
          <p:nvPr/>
        </p:nvSpPr>
        <p:spPr>
          <a:xfrm>
            <a:off x="280259" y="228599"/>
            <a:ext cx="8583482" cy="1254332"/>
          </a:xfrm>
          <a:prstGeom prst="snip2DiagRect">
            <a:avLst>
              <a:gd name="adj1" fmla="val 50000"/>
              <a:gd name="adj2" fmla="val 50000"/>
            </a:avLst>
          </a:prstGeom>
          <a:solidFill>
            <a:srgbClr val="FF9393"/>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Nabi SAW yang bermaksud: </a:t>
            </a:r>
          </a:p>
        </p:txBody>
      </p:sp>
    </p:spTree>
    <p:extLst>
      <p:ext uri="{BB962C8B-B14F-4D97-AF65-F5344CB8AC3E}">
        <p14:creationId xmlns:p14="http://schemas.microsoft.com/office/powerpoint/2010/main" val="1874109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6" name="Scroll: Horizontal 5">
            <a:extLst>
              <a:ext uri="{FF2B5EF4-FFF2-40B4-BE49-F238E27FC236}">
                <a16:creationId xmlns:a16="http://schemas.microsoft.com/office/drawing/2014/main" xmlns="" id="{A3097165-8E05-6925-6216-11FFD7BA27DA}"/>
              </a:ext>
            </a:extLst>
          </p:cNvPr>
          <p:cNvSpPr/>
          <p:nvPr/>
        </p:nvSpPr>
        <p:spPr>
          <a:xfrm>
            <a:off x="1524001" y="457200"/>
            <a:ext cx="5943600" cy="2286000"/>
          </a:xfrm>
          <a:prstGeom prst="flowChartTerminator">
            <a:avLst/>
          </a:prstGeom>
          <a:solidFill>
            <a:schemeClr val="accent6">
              <a:lumMod val="40000"/>
              <a:lumOff val="60000"/>
            </a:schemeClr>
          </a:solidFill>
          <a:ln>
            <a:solidFill>
              <a:schemeClr val="tx1"/>
            </a:solidFill>
          </a:ln>
          <a:effectLst>
            <a:innerShdw blurRad="114300">
              <a:prstClr val="black"/>
            </a:inn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fi-FI" sz="60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K</a:t>
            </a:r>
            <a:r>
              <a:rPr lang="fi-FI" sz="6000" dirty="0" smtClean="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elima</a:t>
            </a:r>
            <a:r>
              <a:rPr lang="fi-FI" sz="6000" dirty="0" smtClean="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endParaRPr lang="fi-FI" sz="6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Scroll: Horizontal 5">
            <a:extLst>
              <a:ext uri="{FF2B5EF4-FFF2-40B4-BE49-F238E27FC236}">
                <a16:creationId xmlns:a16="http://schemas.microsoft.com/office/drawing/2014/main" xmlns="" id="{A3097165-8E05-6925-6216-11FFD7BA27DA}"/>
              </a:ext>
            </a:extLst>
          </p:cNvPr>
          <p:cNvSpPr/>
          <p:nvPr/>
        </p:nvSpPr>
        <p:spPr>
          <a:xfrm>
            <a:off x="342900" y="3200400"/>
            <a:ext cx="8305800" cy="3124200"/>
          </a:xfrm>
          <a:prstGeom prst="flowChartPreparation">
            <a:avLst/>
          </a:prstGeom>
          <a:solidFill>
            <a:schemeClr val="accent6">
              <a:lumMod val="50000"/>
            </a:schemeClr>
          </a:solidFill>
          <a:ln>
            <a:solidFill>
              <a:schemeClr val="tx1"/>
            </a:solidFill>
          </a:ln>
          <a:effectLst>
            <a:innerShdw blurRad="114300">
              <a:prstClr val="black"/>
            </a:inn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pl-PL"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memiliki rezeki dan makanan yang halal lagi baik.</a:t>
            </a:r>
          </a:p>
        </p:txBody>
      </p:sp>
    </p:spTree>
    <p:extLst>
      <p:ext uri="{BB962C8B-B14F-4D97-AF65-F5344CB8AC3E}">
        <p14:creationId xmlns:p14="http://schemas.microsoft.com/office/powerpoint/2010/main" val="143492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70000"/>
          </a:stretch>
        </a:blipFill>
        <a:effectLst/>
      </p:bgPr>
    </p:bg>
    <p:spTree>
      <p:nvGrpSpPr>
        <p:cNvPr id="1" name=""/>
        <p:cNvGrpSpPr/>
        <p:nvPr/>
      </p:nvGrpSpPr>
      <p:grpSpPr>
        <a:xfrm>
          <a:off x="0" y="0"/>
          <a:ext cx="0" cy="0"/>
          <a:chOff x="0" y="0"/>
          <a:chExt cx="0" cy="0"/>
        </a:xfrm>
      </p:grpSpPr>
      <p:sp>
        <p:nvSpPr>
          <p:cNvPr id="6" name="Rectangle 5"/>
          <p:cNvSpPr/>
          <p:nvPr/>
        </p:nvSpPr>
        <p:spPr>
          <a:xfrm>
            <a:off x="158481" y="4114800"/>
            <a:ext cx="8827037" cy="2554545"/>
          </a:xfrm>
          <a:prstGeom prst="rect">
            <a:avLst/>
          </a:prstGeom>
        </p:spPr>
        <p:txBody>
          <a:bodyPr wrap="square">
            <a:spAutoFit/>
          </a:bodyPr>
          <a:lstStyle/>
          <a:p>
            <a:pPr algn="just"/>
            <a:r>
              <a:rPr lang="sv-SE" sz="24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effectLst>
                  <a:innerShdw blurRad="69850" dist="43180" dir="5400000">
                    <a:srgbClr val="000000">
                      <a:alpha val="65000"/>
                    </a:srgbClr>
                  </a:innerShdw>
                </a:effectLst>
              </a:rPr>
              <a:t>Maksudnya</a:t>
            </a:r>
            <a:r>
              <a:rPr lang="en-US" sz="3200" b="1" dirty="0">
                <a:ln w="1905"/>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Wahai</a:t>
            </a:r>
            <a:r>
              <a:rPr lang="en-US" sz="3200" b="1" dirty="0">
                <a:ln w="1905"/>
                <a:solidFill>
                  <a:srgbClr val="C00000"/>
                </a:solidFill>
                <a:effectLst>
                  <a:innerShdw blurRad="69850" dist="43180" dir="5400000">
                    <a:srgbClr val="000000">
                      <a:alpha val="65000"/>
                    </a:srgbClr>
                  </a:innerShdw>
                </a:effectLst>
              </a:rPr>
              <a:t> orang-orang yang </a:t>
            </a:r>
            <a:r>
              <a:rPr lang="en-US" sz="3200" b="1" dirty="0" err="1">
                <a:ln w="1905"/>
                <a:solidFill>
                  <a:srgbClr val="C00000"/>
                </a:solidFill>
                <a:effectLst>
                  <a:innerShdw blurRad="69850" dist="43180" dir="5400000">
                    <a:srgbClr val="000000">
                      <a:alpha val="65000"/>
                    </a:srgbClr>
                  </a:innerShdw>
                </a:effectLst>
              </a:rPr>
              <a:t>beriman</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Makanlah</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dari</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benda-benda</a:t>
            </a:r>
            <a:r>
              <a:rPr lang="en-US" sz="3200" b="1" dirty="0">
                <a:ln w="1905"/>
                <a:solidFill>
                  <a:srgbClr val="C00000"/>
                </a:solidFill>
                <a:effectLst>
                  <a:innerShdw blurRad="69850" dist="43180" dir="5400000">
                    <a:srgbClr val="000000">
                      <a:alpha val="65000"/>
                    </a:srgbClr>
                  </a:innerShdw>
                </a:effectLst>
              </a:rPr>
              <a:t> yang </a:t>
            </a:r>
            <a:r>
              <a:rPr lang="en-US" sz="3200" b="1" dirty="0" err="1">
                <a:ln w="1905"/>
                <a:solidFill>
                  <a:srgbClr val="C00000"/>
                </a:solidFill>
                <a:effectLst>
                  <a:innerShdw blurRad="69850" dist="43180" dir="5400000">
                    <a:srgbClr val="000000">
                      <a:alpha val="65000"/>
                    </a:srgbClr>
                  </a:innerShdw>
                </a:effectLst>
              </a:rPr>
              <a:t>baik</a:t>
            </a:r>
            <a:r>
              <a:rPr lang="en-US" sz="3200" b="1" dirty="0">
                <a:ln w="1905"/>
                <a:solidFill>
                  <a:srgbClr val="C00000"/>
                </a:solidFill>
                <a:effectLst>
                  <a:innerShdw blurRad="69850" dist="43180" dir="5400000">
                    <a:srgbClr val="000000">
                      <a:alpha val="65000"/>
                    </a:srgbClr>
                  </a:innerShdw>
                </a:effectLst>
              </a:rPr>
              <a:t> (yang halal) yang </a:t>
            </a:r>
            <a:r>
              <a:rPr lang="en-US" sz="3200" b="1" dirty="0" err="1">
                <a:ln w="1905"/>
                <a:solidFill>
                  <a:srgbClr val="C00000"/>
                </a:solidFill>
                <a:effectLst>
                  <a:innerShdw blurRad="69850" dist="43180" dir="5400000">
                    <a:srgbClr val="000000">
                      <a:alpha val="65000"/>
                    </a:srgbClr>
                  </a:innerShdw>
                </a:effectLst>
              </a:rPr>
              <a:t>telah</a:t>
            </a:r>
            <a:r>
              <a:rPr lang="en-US" sz="3200" b="1" dirty="0">
                <a:ln w="1905"/>
                <a:solidFill>
                  <a:srgbClr val="C00000"/>
                </a:solidFill>
                <a:effectLst>
                  <a:innerShdw blurRad="69850" dist="43180" dir="5400000">
                    <a:srgbClr val="000000">
                      <a:alpha val="65000"/>
                    </a:srgbClr>
                  </a:innerShdw>
                </a:effectLst>
              </a:rPr>
              <a:t> Kami </a:t>
            </a:r>
            <a:r>
              <a:rPr lang="en-US" sz="3200" b="1" dirty="0" err="1">
                <a:ln w="1905"/>
                <a:solidFill>
                  <a:srgbClr val="C00000"/>
                </a:solidFill>
                <a:effectLst>
                  <a:innerShdw blurRad="69850" dist="43180" dir="5400000">
                    <a:srgbClr val="000000">
                      <a:alpha val="65000"/>
                    </a:srgbClr>
                  </a:innerShdw>
                </a:effectLst>
              </a:rPr>
              <a:t>berikan</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kepada</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kamu</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dan</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bersyukurlah</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kepada</a:t>
            </a:r>
            <a:r>
              <a:rPr lang="en-US" sz="3200" b="1" dirty="0">
                <a:ln w="1905"/>
                <a:solidFill>
                  <a:srgbClr val="C00000"/>
                </a:solidFill>
                <a:effectLst>
                  <a:innerShdw blurRad="69850" dist="43180" dir="5400000">
                    <a:srgbClr val="000000">
                      <a:alpha val="65000"/>
                    </a:srgbClr>
                  </a:innerShdw>
                </a:effectLst>
              </a:rPr>
              <a:t> Allah, </a:t>
            </a:r>
            <a:r>
              <a:rPr lang="en-US" sz="3200" b="1" dirty="0" err="1">
                <a:ln w="1905"/>
                <a:solidFill>
                  <a:srgbClr val="C00000"/>
                </a:solidFill>
                <a:effectLst>
                  <a:innerShdw blurRad="69850" dist="43180" dir="5400000">
                    <a:srgbClr val="000000">
                      <a:alpha val="65000"/>
                    </a:srgbClr>
                  </a:innerShdw>
                </a:effectLst>
              </a:rPr>
              <a:t>jika</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betul</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kamu</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hanya</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beribadat</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kepadanya</a:t>
            </a:r>
            <a:r>
              <a:rPr lang="en-US" sz="3200" b="1" dirty="0">
                <a:ln w="1905"/>
                <a:solidFill>
                  <a:srgbClr val="C00000"/>
                </a:solidFill>
                <a:effectLst>
                  <a:innerShdw blurRad="69850" dist="43180" dir="5400000">
                    <a:srgbClr val="000000">
                      <a:alpha val="65000"/>
                    </a:srgbClr>
                  </a:innerShdw>
                </a:effectLst>
              </a:rPr>
              <a:t>.</a:t>
            </a:r>
            <a:endParaRPr lang="en-US" b="1" dirty="0">
              <a:ln w="1905"/>
              <a:solidFill>
                <a:srgbClr val="C00000"/>
              </a:solidFill>
              <a:effectLst>
                <a:innerShdw blurRad="69850" dist="43180" dir="5400000">
                  <a:srgbClr val="000000">
                    <a:alpha val="65000"/>
                  </a:srgbClr>
                </a:innerShdw>
              </a:effectLst>
            </a:endParaRPr>
          </a:p>
        </p:txBody>
      </p:sp>
      <p:sp>
        <p:nvSpPr>
          <p:cNvPr id="5" name="Snip Diagonal Corner Rectangle 5">
            <a:extLst>
              <a:ext uri="{FF2B5EF4-FFF2-40B4-BE49-F238E27FC236}">
                <a16:creationId xmlns:a16="http://schemas.microsoft.com/office/drawing/2014/main" xmlns="" id="{B99F7B4E-83DC-BDF3-5F5E-501ED07D7196}"/>
              </a:ext>
            </a:extLst>
          </p:cNvPr>
          <p:cNvSpPr/>
          <p:nvPr/>
        </p:nvSpPr>
        <p:spPr>
          <a:xfrm>
            <a:off x="533401" y="228599"/>
            <a:ext cx="8077199" cy="1143001"/>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surah Al Baqarah ayat 172 :</a:t>
            </a:r>
          </a:p>
        </p:txBody>
      </p:sp>
      <p:pic>
        <p:nvPicPr>
          <p:cNvPr id="4" name="Picture 3">
            <a:extLst>
              <a:ext uri="{FF2B5EF4-FFF2-40B4-BE49-F238E27FC236}">
                <a16:creationId xmlns:a16="http://schemas.microsoft.com/office/drawing/2014/main" xmlns="" id="{FD90475B-A9F6-46E6-B276-90767BD0B7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098" y="1627430"/>
            <a:ext cx="8071804" cy="2334970"/>
          </a:xfrm>
          <a:prstGeom prst="rect">
            <a:avLst/>
          </a:prstGeom>
        </p:spPr>
      </p:pic>
    </p:spTree>
    <p:extLst>
      <p:ext uri="{BB962C8B-B14F-4D97-AF65-F5344CB8AC3E}">
        <p14:creationId xmlns:p14="http://schemas.microsoft.com/office/powerpoint/2010/main" val="1988199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6" name="Scroll: Horizontal 5">
            <a:extLst>
              <a:ext uri="{FF2B5EF4-FFF2-40B4-BE49-F238E27FC236}">
                <a16:creationId xmlns:a16="http://schemas.microsoft.com/office/drawing/2014/main" xmlns="" id="{A3097165-8E05-6925-6216-11FFD7BA27DA}"/>
              </a:ext>
            </a:extLst>
          </p:cNvPr>
          <p:cNvSpPr/>
          <p:nvPr/>
        </p:nvSpPr>
        <p:spPr>
          <a:xfrm>
            <a:off x="1524001" y="457200"/>
            <a:ext cx="5943600" cy="2286000"/>
          </a:xfrm>
          <a:prstGeom prst="flowChartTerminator">
            <a:avLst/>
          </a:prstGeom>
          <a:solidFill>
            <a:schemeClr val="accent6">
              <a:lumMod val="40000"/>
              <a:lumOff val="60000"/>
            </a:schemeClr>
          </a:solidFill>
          <a:ln>
            <a:solidFill>
              <a:schemeClr val="tx1"/>
            </a:solidFill>
          </a:ln>
          <a:effectLst>
            <a:innerShdw blurRad="114300">
              <a:prstClr val="black"/>
            </a:inn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fi-FI" sz="60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K</a:t>
            </a:r>
            <a:r>
              <a:rPr lang="fi-FI" sz="6000" dirty="0" smtClean="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eenam</a:t>
            </a:r>
            <a:r>
              <a:rPr lang="fi-FI" sz="6000" dirty="0" smtClean="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endParaRPr lang="fi-FI" sz="6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Scroll: Horizontal 5">
            <a:extLst>
              <a:ext uri="{FF2B5EF4-FFF2-40B4-BE49-F238E27FC236}">
                <a16:creationId xmlns:a16="http://schemas.microsoft.com/office/drawing/2014/main" xmlns="" id="{A3097165-8E05-6925-6216-11FFD7BA27DA}"/>
              </a:ext>
            </a:extLst>
          </p:cNvPr>
          <p:cNvSpPr/>
          <p:nvPr/>
        </p:nvSpPr>
        <p:spPr>
          <a:xfrm>
            <a:off x="342900" y="3200400"/>
            <a:ext cx="8305800" cy="3124200"/>
          </a:xfrm>
          <a:prstGeom prst="flowChartPreparation">
            <a:avLst/>
          </a:prstGeom>
          <a:solidFill>
            <a:schemeClr val="accent6">
              <a:lumMod val="50000"/>
            </a:schemeClr>
          </a:solidFill>
          <a:ln>
            <a:solidFill>
              <a:schemeClr val="tx1"/>
            </a:solidFill>
          </a:ln>
          <a:effectLst>
            <a:innerShdw blurRad="114300">
              <a:prstClr val="black"/>
            </a:inn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4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a:t>
            </a:r>
            <a:r>
              <a:rPr lang="pl-PL" sz="4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emiliki dan mendalami ilmu agama secukupnya. </a:t>
            </a:r>
          </a:p>
        </p:txBody>
      </p:sp>
    </p:spTree>
    <p:extLst>
      <p:ext uri="{BB962C8B-B14F-4D97-AF65-F5344CB8AC3E}">
        <p14:creationId xmlns:p14="http://schemas.microsoft.com/office/powerpoint/2010/main" val="1887934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70000"/>
          </a:stretch>
        </a:blipFill>
        <a:effectLst/>
      </p:bgPr>
    </p:bg>
    <p:spTree>
      <p:nvGrpSpPr>
        <p:cNvPr id="1" name=""/>
        <p:cNvGrpSpPr/>
        <p:nvPr/>
      </p:nvGrpSpPr>
      <p:grpSpPr>
        <a:xfrm>
          <a:off x="0" y="0"/>
          <a:ext cx="0" cy="0"/>
          <a:chOff x="0" y="0"/>
          <a:chExt cx="0" cy="0"/>
        </a:xfrm>
      </p:grpSpPr>
      <p:sp>
        <p:nvSpPr>
          <p:cNvPr id="6" name="Rectangle 5"/>
          <p:cNvSpPr/>
          <p:nvPr/>
        </p:nvSpPr>
        <p:spPr>
          <a:xfrm>
            <a:off x="158481" y="3429000"/>
            <a:ext cx="8827037" cy="2062103"/>
          </a:xfrm>
          <a:prstGeom prst="rect">
            <a:avLst/>
          </a:prstGeom>
        </p:spPr>
        <p:txBody>
          <a:bodyPr wrap="square">
            <a:spAutoFit/>
          </a:bodyPr>
          <a:lstStyle/>
          <a:p>
            <a:pPr algn="just"/>
            <a:r>
              <a:rPr lang="sv-SE" sz="24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effectLst>
                  <a:innerShdw blurRad="69850" dist="43180" dir="5400000">
                    <a:srgbClr val="000000">
                      <a:alpha val="65000"/>
                    </a:srgbClr>
                  </a:innerShdw>
                </a:effectLst>
              </a:rPr>
              <a:t>Maksudnya</a:t>
            </a:r>
            <a:r>
              <a:rPr lang="en-US" sz="3200" b="1" dirty="0">
                <a:ln w="1905"/>
                <a:effectLst>
                  <a:innerShdw blurRad="69850" dist="43180" dir="5400000">
                    <a:srgbClr val="000000">
                      <a:alpha val="65000"/>
                    </a:srgbClr>
                  </a:innerShdw>
                </a:effectLst>
              </a:rPr>
              <a:t>: </a:t>
            </a:r>
            <a:r>
              <a:rPr lang="en-US" sz="3200" b="1" dirty="0">
                <a:ln w="1905"/>
                <a:solidFill>
                  <a:srgbClr val="C00000"/>
                </a:solidFill>
                <a:effectLst>
                  <a:innerShdw blurRad="69850" dist="43180" dir="5400000">
                    <a:srgbClr val="000000">
                      <a:alpha val="65000"/>
                    </a:srgbClr>
                  </a:innerShdw>
                </a:effectLst>
              </a:rPr>
              <a:t>Allah </a:t>
            </a:r>
            <a:r>
              <a:rPr lang="en-US" sz="3200" b="1" dirty="0" err="1">
                <a:ln w="1905"/>
                <a:solidFill>
                  <a:srgbClr val="C00000"/>
                </a:solidFill>
                <a:effectLst>
                  <a:innerShdw blurRad="69850" dist="43180" dir="5400000">
                    <a:srgbClr val="000000">
                      <a:alpha val="65000"/>
                    </a:srgbClr>
                  </a:innerShdw>
                </a:effectLst>
              </a:rPr>
              <a:t>meninggikan</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darjat</a:t>
            </a:r>
            <a:r>
              <a:rPr lang="en-US" sz="3200" b="1" dirty="0">
                <a:ln w="1905"/>
                <a:solidFill>
                  <a:srgbClr val="C00000"/>
                </a:solidFill>
                <a:effectLst>
                  <a:innerShdw blurRad="69850" dist="43180" dir="5400000">
                    <a:srgbClr val="000000">
                      <a:alpha val="65000"/>
                    </a:srgbClr>
                  </a:innerShdw>
                </a:effectLst>
              </a:rPr>
              <a:t> orang-orang yang </a:t>
            </a:r>
            <a:r>
              <a:rPr lang="en-US" sz="3200" b="1" dirty="0" err="1">
                <a:ln w="1905"/>
                <a:solidFill>
                  <a:srgbClr val="C00000"/>
                </a:solidFill>
                <a:effectLst>
                  <a:innerShdw blurRad="69850" dist="43180" dir="5400000">
                    <a:srgbClr val="000000">
                      <a:alpha val="65000"/>
                    </a:srgbClr>
                  </a:innerShdw>
                </a:effectLst>
              </a:rPr>
              <a:t>beriman</a:t>
            </a:r>
            <a:r>
              <a:rPr lang="en-US" sz="3200" b="1" dirty="0">
                <a:ln w="1905"/>
                <a:solidFill>
                  <a:srgbClr val="C00000"/>
                </a:solidFill>
                <a:effectLst>
                  <a:innerShdw blurRad="69850" dist="43180" dir="5400000">
                    <a:srgbClr val="000000">
                      <a:alpha val="65000"/>
                    </a:srgbClr>
                  </a:innerShdw>
                </a:effectLst>
              </a:rPr>
              <a:t> di </a:t>
            </a:r>
            <a:r>
              <a:rPr lang="en-US" sz="3200" b="1" dirty="0" err="1">
                <a:ln w="1905"/>
                <a:solidFill>
                  <a:srgbClr val="C00000"/>
                </a:solidFill>
                <a:effectLst>
                  <a:innerShdw blurRad="69850" dist="43180" dir="5400000">
                    <a:srgbClr val="000000">
                      <a:alpha val="65000"/>
                    </a:srgbClr>
                  </a:innerShdw>
                </a:effectLst>
              </a:rPr>
              <a:t>antara</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kamu</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dan</a:t>
            </a:r>
            <a:r>
              <a:rPr lang="en-US" sz="3200" b="1" dirty="0">
                <a:ln w="1905"/>
                <a:solidFill>
                  <a:srgbClr val="C00000"/>
                </a:solidFill>
                <a:effectLst>
                  <a:innerShdw blurRad="69850" dist="43180" dir="5400000">
                    <a:srgbClr val="000000">
                      <a:alpha val="65000"/>
                    </a:srgbClr>
                  </a:innerShdw>
                </a:effectLst>
              </a:rPr>
              <a:t> orang-orang yang </a:t>
            </a:r>
            <a:r>
              <a:rPr lang="en-US" sz="3200" b="1" dirty="0" err="1">
                <a:ln w="1905"/>
                <a:solidFill>
                  <a:srgbClr val="C00000"/>
                </a:solidFill>
                <a:effectLst>
                  <a:innerShdw blurRad="69850" dist="43180" dir="5400000">
                    <a:srgbClr val="000000">
                      <a:alpha val="65000"/>
                    </a:srgbClr>
                  </a:innerShdw>
                </a:effectLst>
              </a:rPr>
              <a:t>diberi</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ilmu</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pengetahuan</a:t>
            </a:r>
            <a:r>
              <a:rPr lang="en-US" sz="3200" b="1" dirty="0">
                <a:ln w="1905"/>
                <a:solidFill>
                  <a:srgbClr val="C00000"/>
                </a:solidFill>
                <a:effectLst>
                  <a:innerShdw blurRad="69850" dist="43180" dir="5400000">
                    <a:srgbClr val="000000">
                      <a:alpha val="65000"/>
                    </a:srgbClr>
                  </a:innerShdw>
                </a:effectLst>
              </a:rPr>
              <a:t> agama (</a:t>
            </a:r>
            <a:r>
              <a:rPr lang="en-US" sz="3200" b="1" dirty="0" err="1">
                <a:ln w="1905"/>
                <a:solidFill>
                  <a:srgbClr val="C00000"/>
                </a:solidFill>
                <a:effectLst>
                  <a:innerShdw blurRad="69850" dist="43180" dir="5400000">
                    <a:srgbClr val="000000">
                      <a:alpha val="65000"/>
                    </a:srgbClr>
                  </a:innerShdw>
                </a:effectLst>
              </a:rPr>
              <a:t>dari</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kalangan</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kamu</a:t>
            </a:r>
            <a:r>
              <a:rPr lang="en-US" sz="3200" b="1" dirty="0">
                <a:ln w="1905"/>
                <a:solidFill>
                  <a:srgbClr val="C00000"/>
                </a:solidFill>
                <a:effectLst>
                  <a:innerShdw blurRad="69850" dist="43180" dir="5400000">
                    <a:srgbClr val="000000">
                      <a:alpha val="65000"/>
                    </a:srgbClr>
                  </a:innerShdw>
                </a:effectLst>
              </a:rPr>
              <a:t>) </a:t>
            </a:r>
            <a:r>
              <a:rPr lang="en-US" sz="3200" b="1" dirty="0" err="1" smtClean="0">
                <a:ln w="1905"/>
                <a:solidFill>
                  <a:srgbClr val="C00000"/>
                </a:solidFill>
                <a:effectLst>
                  <a:innerShdw blurRad="69850" dist="43180" dir="5400000">
                    <a:srgbClr val="000000">
                      <a:alpha val="65000"/>
                    </a:srgbClr>
                  </a:innerShdw>
                </a:effectLst>
              </a:rPr>
              <a:t>beberapa</a:t>
            </a:r>
            <a:r>
              <a:rPr lang="en-US" sz="3200" b="1" dirty="0" smtClean="0">
                <a:ln w="1905"/>
                <a:solidFill>
                  <a:srgbClr val="C00000"/>
                </a:solidFill>
                <a:effectLst>
                  <a:innerShdw blurRad="69850" dist="43180" dir="5400000">
                    <a:srgbClr val="000000">
                      <a:alpha val="65000"/>
                    </a:srgbClr>
                  </a:innerShdw>
                </a:effectLst>
              </a:rPr>
              <a:t> </a:t>
            </a:r>
            <a:r>
              <a:rPr lang="en-US" sz="3200" b="1" dirty="0" err="1" smtClean="0">
                <a:ln w="1905"/>
                <a:solidFill>
                  <a:srgbClr val="C00000"/>
                </a:solidFill>
                <a:effectLst>
                  <a:innerShdw blurRad="69850" dist="43180" dir="5400000">
                    <a:srgbClr val="000000">
                      <a:alpha val="65000"/>
                    </a:srgbClr>
                  </a:innerShdw>
                </a:effectLst>
              </a:rPr>
              <a:t>darjat</a:t>
            </a:r>
            <a:r>
              <a:rPr lang="en-US" sz="3200" b="1" dirty="0" smtClean="0">
                <a:ln w="1905"/>
                <a:solidFill>
                  <a:srgbClr val="C00000"/>
                </a:solidFill>
                <a:effectLst>
                  <a:innerShdw blurRad="69850" dist="43180" dir="5400000">
                    <a:srgbClr val="000000">
                      <a:alpha val="65000"/>
                    </a:srgbClr>
                  </a:innerShdw>
                </a:effectLst>
              </a:rPr>
              <a:t>…</a:t>
            </a:r>
            <a:endParaRPr lang="en-US" b="1" dirty="0">
              <a:ln w="1905"/>
              <a:solidFill>
                <a:srgbClr val="C00000"/>
              </a:solidFill>
              <a:effectLst>
                <a:innerShdw blurRad="69850" dist="43180" dir="5400000">
                  <a:srgbClr val="000000">
                    <a:alpha val="65000"/>
                  </a:srgbClr>
                </a:innerShdw>
              </a:effectLst>
            </a:endParaRPr>
          </a:p>
        </p:txBody>
      </p:sp>
      <p:sp>
        <p:nvSpPr>
          <p:cNvPr id="5" name="Snip Diagonal Corner Rectangle 5">
            <a:extLst>
              <a:ext uri="{FF2B5EF4-FFF2-40B4-BE49-F238E27FC236}">
                <a16:creationId xmlns:a16="http://schemas.microsoft.com/office/drawing/2014/main" xmlns="" id="{B99F7B4E-83DC-BDF3-5F5E-501ED07D7196}"/>
              </a:ext>
            </a:extLst>
          </p:cNvPr>
          <p:cNvSpPr/>
          <p:nvPr/>
        </p:nvSpPr>
        <p:spPr>
          <a:xfrm>
            <a:off x="533401" y="228599"/>
            <a:ext cx="8077199" cy="1143001"/>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a:t>
            </a:r>
            <a:r>
              <a:rPr lang="es-E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s-E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a:t>
            </a:r>
            <a:r>
              <a:rPr lang="es-E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Mujadilah</a:t>
            </a:r>
            <a:r>
              <a:rPr lang="es-E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s-E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s-E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11</a:t>
            </a: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p:txBody>
      </p:sp>
      <p:pic>
        <p:nvPicPr>
          <p:cNvPr id="4" name="Picture 3">
            <a:extLst>
              <a:ext uri="{FF2B5EF4-FFF2-40B4-BE49-F238E27FC236}">
                <a16:creationId xmlns:a16="http://schemas.microsoft.com/office/drawing/2014/main" xmlns="" id="{603EB0A5-85F5-4BD0-929B-A872A8214D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84020"/>
            <a:ext cx="9144000" cy="1432560"/>
          </a:xfrm>
          <a:prstGeom prst="rect">
            <a:avLst/>
          </a:prstGeom>
        </p:spPr>
      </p:pic>
    </p:spTree>
    <p:extLst>
      <p:ext uri="{BB962C8B-B14F-4D97-AF65-F5344CB8AC3E}">
        <p14:creationId xmlns:p14="http://schemas.microsoft.com/office/powerpoint/2010/main" val="1398571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6" name="Scroll: Horizontal 5">
            <a:extLst>
              <a:ext uri="{FF2B5EF4-FFF2-40B4-BE49-F238E27FC236}">
                <a16:creationId xmlns:a16="http://schemas.microsoft.com/office/drawing/2014/main" xmlns="" id="{A3097165-8E05-6925-6216-11FFD7BA27DA}"/>
              </a:ext>
            </a:extLst>
          </p:cNvPr>
          <p:cNvSpPr/>
          <p:nvPr/>
        </p:nvSpPr>
        <p:spPr>
          <a:xfrm>
            <a:off x="1524001" y="457200"/>
            <a:ext cx="5943600" cy="2286000"/>
          </a:xfrm>
          <a:prstGeom prst="flowChartTerminator">
            <a:avLst/>
          </a:prstGeom>
          <a:solidFill>
            <a:schemeClr val="accent6">
              <a:lumMod val="40000"/>
              <a:lumOff val="60000"/>
            </a:schemeClr>
          </a:solidFill>
          <a:ln>
            <a:solidFill>
              <a:schemeClr val="tx1"/>
            </a:solidFill>
          </a:ln>
          <a:effectLst>
            <a:innerShdw blurRad="114300">
              <a:prstClr val="black"/>
            </a:inn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fi-FI" sz="60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K</a:t>
            </a:r>
            <a:r>
              <a:rPr lang="fi-FI" sz="6000" dirty="0" smtClean="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etujuh</a:t>
            </a:r>
            <a:r>
              <a:rPr lang="fi-FI" sz="6000" dirty="0" smtClean="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endParaRPr lang="fi-FI" sz="6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Scroll: Horizontal 5">
            <a:extLst>
              <a:ext uri="{FF2B5EF4-FFF2-40B4-BE49-F238E27FC236}">
                <a16:creationId xmlns:a16="http://schemas.microsoft.com/office/drawing/2014/main" xmlns="" id="{A3097165-8E05-6925-6216-11FFD7BA27DA}"/>
              </a:ext>
            </a:extLst>
          </p:cNvPr>
          <p:cNvSpPr/>
          <p:nvPr/>
        </p:nvSpPr>
        <p:spPr>
          <a:xfrm>
            <a:off x="342900" y="3200400"/>
            <a:ext cx="8305800" cy="3124200"/>
          </a:xfrm>
          <a:prstGeom prst="flowChartPreparation">
            <a:avLst/>
          </a:prstGeom>
          <a:solidFill>
            <a:schemeClr val="accent6">
              <a:lumMod val="50000"/>
            </a:schemeClr>
          </a:solidFill>
          <a:ln>
            <a:solidFill>
              <a:schemeClr val="tx1"/>
            </a:solidFill>
          </a:ln>
          <a:effectLst>
            <a:innerShdw blurRad="114300">
              <a:prstClr val="black"/>
            </a:inn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4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t>
            </a:r>
            <a:r>
              <a:rPr lang="pl-PL" sz="4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ianugerahkan umur yang berkat. </a:t>
            </a:r>
          </a:p>
        </p:txBody>
      </p:sp>
    </p:spTree>
    <p:extLst>
      <p:ext uri="{BB962C8B-B14F-4D97-AF65-F5344CB8AC3E}">
        <p14:creationId xmlns:p14="http://schemas.microsoft.com/office/powerpoint/2010/main" val="3588464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6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158481" y="3886200"/>
            <a:ext cx="8827037" cy="2554545"/>
          </a:xfrm>
          <a:prstGeom prst="rect">
            <a:avLst/>
          </a:prstGeom>
        </p:spPr>
        <p:txBody>
          <a:bodyPr wrap="square">
            <a:spAutoFit/>
          </a:bodyPr>
          <a:lstStyle/>
          <a:p>
            <a:pPr algn="just"/>
            <a:r>
              <a:rPr lang="sv-SE" sz="2400" b="1" dirty="0">
                <a:ln w="1905"/>
                <a:solidFill>
                  <a:schemeClr val="accent2">
                    <a:lumMod val="75000"/>
                  </a:schemeClr>
                </a:solidFill>
                <a:effectLst>
                  <a:innerShdw blurRad="69850" dist="43180" dir="5400000">
                    <a:srgbClr val="000000">
                      <a:alpha val="65000"/>
                    </a:srgbClr>
                  </a:innerShdw>
                </a:effectLst>
              </a:rPr>
              <a:t> </a:t>
            </a:r>
            <a:r>
              <a:rPr lang="en-US" sz="4000" b="1" dirty="0" err="1">
                <a:ln w="1905"/>
                <a:effectLst>
                  <a:innerShdw blurRad="69850" dist="43180" dir="5400000">
                    <a:srgbClr val="000000">
                      <a:alpha val="65000"/>
                    </a:srgbClr>
                  </a:innerShdw>
                </a:effectLst>
              </a:rPr>
              <a:t>Maksudnya</a:t>
            </a:r>
            <a:r>
              <a:rPr lang="en-US" sz="4000" b="1" dirty="0">
                <a:ln w="1905"/>
                <a:effectLst>
                  <a:innerShdw blurRad="69850" dist="43180" dir="5400000">
                    <a:srgbClr val="000000">
                      <a:alpha val="65000"/>
                    </a:srgbClr>
                  </a:innerShdw>
                </a:effectLst>
              </a:rPr>
              <a:t>: </a:t>
            </a:r>
            <a:r>
              <a:rPr lang="en-US" sz="4000" b="1" dirty="0" err="1">
                <a:ln w="1905"/>
                <a:solidFill>
                  <a:srgbClr val="C00000"/>
                </a:solidFill>
                <a:effectLst>
                  <a:innerShdw blurRad="69850" dist="43180" dir="5400000">
                    <a:srgbClr val="000000">
                      <a:alpha val="65000"/>
                    </a:srgbClr>
                  </a:innerShdw>
                </a:effectLst>
              </a:rPr>
              <a:t>Manusia</a:t>
            </a:r>
            <a:r>
              <a:rPr lang="en-US" sz="4000" b="1" dirty="0">
                <a:ln w="1905"/>
                <a:solidFill>
                  <a:srgbClr val="C00000"/>
                </a:solidFill>
                <a:effectLst>
                  <a:innerShdw blurRad="69850" dist="43180" dir="5400000">
                    <a:srgbClr val="000000">
                      <a:alpha val="65000"/>
                    </a:srgbClr>
                  </a:innerShdw>
                </a:effectLst>
              </a:rPr>
              <a:t> </a:t>
            </a:r>
            <a:r>
              <a:rPr lang="en-US" sz="4000" b="1" dirty="0" err="1">
                <a:ln w="1905"/>
                <a:solidFill>
                  <a:srgbClr val="C00000"/>
                </a:solidFill>
                <a:effectLst>
                  <a:innerShdw blurRad="69850" dist="43180" dir="5400000">
                    <a:srgbClr val="000000">
                      <a:alpha val="65000"/>
                    </a:srgbClr>
                  </a:innerShdw>
                </a:effectLst>
              </a:rPr>
              <a:t>terbaik</a:t>
            </a:r>
            <a:r>
              <a:rPr lang="en-US" sz="4000" b="1" dirty="0">
                <a:ln w="1905"/>
                <a:solidFill>
                  <a:srgbClr val="C00000"/>
                </a:solidFill>
                <a:effectLst>
                  <a:innerShdw blurRad="69850" dist="43180" dir="5400000">
                    <a:srgbClr val="000000">
                      <a:alpha val="65000"/>
                    </a:srgbClr>
                  </a:innerShdw>
                </a:effectLst>
              </a:rPr>
              <a:t> </a:t>
            </a:r>
            <a:r>
              <a:rPr lang="en-US" sz="4000" b="1" dirty="0" err="1">
                <a:ln w="1905"/>
                <a:solidFill>
                  <a:srgbClr val="C00000"/>
                </a:solidFill>
                <a:effectLst>
                  <a:innerShdw blurRad="69850" dist="43180" dir="5400000">
                    <a:srgbClr val="000000">
                      <a:alpha val="65000"/>
                    </a:srgbClr>
                  </a:innerShdw>
                </a:effectLst>
              </a:rPr>
              <a:t>ialah</a:t>
            </a:r>
            <a:r>
              <a:rPr lang="en-US" sz="4000" b="1" dirty="0">
                <a:ln w="1905"/>
                <a:solidFill>
                  <a:srgbClr val="C00000"/>
                </a:solidFill>
                <a:effectLst>
                  <a:innerShdw blurRad="69850" dist="43180" dir="5400000">
                    <a:srgbClr val="000000">
                      <a:alpha val="65000"/>
                    </a:srgbClr>
                  </a:innerShdw>
                </a:effectLst>
              </a:rPr>
              <a:t> orang yang </a:t>
            </a:r>
            <a:r>
              <a:rPr lang="en-US" sz="4000" b="1" dirty="0" err="1">
                <a:ln w="1905"/>
                <a:solidFill>
                  <a:srgbClr val="C00000"/>
                </a:solidFill>
                <a:effectLst>
                  <a:innerShdw blurRad="69850" dist="43180" dir="5400000">
                    <a:srgbClr val="000000">
                      <a:alpha val="65000"/>
                    </a:srgbClr>
                  </a:innerShdw>
                </a:effectLst>
              </a:rPr>
              <a:t>panjang</a:t>
            </a:r>
            <a:r>
              <a:rPr lang="en-US" sz="4000" b="1" dirty="0">
                <a:ln w="1905"/>
                <a:solidFill>
                  <a:srgbClr val="C00000"/>
                </a:solidFill>
                <a:effectLst>
                  <a:innerShdw blurRad="69850" dist="43180" dir="5400000">
                    <a:srgbClr val="000000">
                      <a:alpha val="65000"/>
                    </a:srgbClr>
                  </a:innerShdw>
                </a:effectLst>
              </a:rPr>
              <a:t> </a:t>
            </a:r>
            <a:r>
              <a:rPr lang="en-US" sz="4000" b="1" dirty="0" err="1">
                <a:ln w="1905"/>
                <a:solidFill>
                  <a:srgbClr val="C00000"/>
                </a:solidFill>
                <a:effectLst>
                  <a:innerShdw blurRad="69850" dist="43180" dir="5400000">
                    <a:srgbClr val="000000">
                      <a:alpha val="65000"/>
                    </a:srgbClr>
                  </a:innerShdw>
                </a:effectLst>
              </a:rPr>
              <a:t>umurnya</a:t>
            </a:r>
            <a:r>
              <a:rPr lang="en-US" sz="4000" b="1" dirty="0">
                <a:ln w="1905"/>
                <a:solidFill>
                  <a:srgbClr val="C00000"/>
                </a:solidFill>
                <a:effectLst>
                  <a:innerShdw blurRad="69850" dist="43180" dir="5400000">
                    <a:srgbClr val="000000">
                      <a:alpha val="65000"/>
                    </a:srgbClr>
                  </a:innerShdw>
                </a:effectLst>
              </a:rPr>
              <a:t> </a:t>
            </a:r>
            <a:r>
              <a:rPr lang="en-US" sz="4000" b="1" dirty="0" err="1">
                <a:ln w="1905"/>
                <a:solidFill>
                  <a:srgbClr val="C00000"/>
                </a:solidFill>
                <a:effectLst>
                  <a:innerShdw blurRad="69850" dist="43180" dir="5400000">
                    <a:srgbClr val="000000">
                      <a:alpha val="65000"/>
                    </a:srgbClr>
                  </a:innerShdw>
                </a:effectLst>
              </a:rPr>
              <a:t>dan</a:t>
            </a:r>
            <a:r>
              <a:rPr lang="en-US" sz="4000" b="1" dirty="0">
                <a:ln w="1905"/>
                <a:solidFill>
                  <a:srgbClr val="C00000"/>
                </a:solidFill>
                <a:effectLst>
                  <a:innerShdw blurRad="69850" dist="43180" dir="5400000">
                    <a:srgbClr val="000000">
                      <a:alpha val="65000"/>
                    </a:srgbClr>
                  </a:innerShdw>
                </a:effectLst>
              </a:rPr>
              <a:t> </a:t>
            </a:r>
            <a:r>
              <a:rPr lang="en-US" sz="4000" b="1" dirty="0" err="1">
                <a:ln w="1905"/>
                <a:solidFill>
                  <a:srgbClr val="C00000"/>
                </a:solidFill>
                <a:effectLst>
                  <a:innerShdw blurRad="69850" dist="43180" dir="5400000">
                    <a:srgbClr val="000000">
                      <a:alpha val="65000"/>
                    </a:srgbClr>
                  </a:innerShdw>
                </a:effectLst>
              </a:rPr>
              <a:t>amalannya</a:t>
            </a:r>
            <a:r>
              <a:rPr lang="en-US" sz="4000" b="1" dirty="0">
                <a:ln w="1905"/>
                <a:solidFill>
                  <a:srgbClr val="C00000"/>
                </a:solidFill>
                <a:effectLst>
                  <a:innerShdw blurRad="69850" dist="43180" dir="5400000">
                    <a:srgbClr val="000000">
                      <a:alpha val="65000"/>
                    </a:srgbClr>
                  </a:innerShdw>
                </a:effectLst>
              </a:rPr>
              <a:t> </a:t>
            </a:r>
            <a:r>
              <a:rPr lang="en-US" sz="4000" b="1" dirty="0" err="1">
                <a:ln w="1905"/>
                <a:solidFill>
                  <a:srgbClr val="C00000"/>
                </a:solidFill>
                <a:effectLst>
                  <a:innerShdw blurRad="69850" dist="43180" dir="5400000">
                    <a:srgbClr val="000000">
                      <a:alpha val="65000"/>
                    </a:srgbClr>
                  </a:innerShdw>
                </a:effectLst>
              </a:rPr>
              <a:t>baik</a:t>
            </a:r>
            <a:r>
              <a:rPr lang="en-US" sz="4000" b="1" dirty="0">
                <a:ln w="1905"/>
                <a:solidFill>
                  <a:srgbClr val="C00000"/>
                </a:solidFill>
                <a:effectLst>
                  <a:innerShdw blurRad="69850" dist="43180" dir="5400000">
                    <a:srgbClr val="000000">
                      <a:alpha val="65000"/>
                    </a:srgbClr>
                  </a:innerShdw>
                </a:effectLst>
              </a:rPr>
              <a:t>.</a:t>
            </a:r>
          </a:p>
          <a:p>
            <a:pPr algn="r"/>
            <a:r>
              <a:rPr lang="en-US" sz="4000" b="1" dirty="0">
                <a:ln w="1905"/>
                <a:solidFill>
                  <a:srgbClr val="C00000"/>
                </a:solidFill>
                <a:effectLst>
                  <a:innerShdw blurRad="69850" dist="43180" dir="5400000">
                    <a:srgbClr val="000000">
                      <a:alpha val="65000"/>
                    </a:srgbClr>
                  </a:innerShdw>
                </a:effectLst>
              </a:rPr>
              <a:t>(Riwayat At Tirmizi)</a:t>
            </a:r>
          </a:p>
        </p:txBody>
      </p:sp>
      <p:sp>
        <p:nvSpPr>
          <p:cNvPr id="7" name="Snip Diagonal Corner Rectangle 5">
            <a:extLst>
              <a:ext uri="{FF2B5EF4-FFF2-40B4-BE49-F238E27FC236}">
                <a16:creationId xmlns:a16="http://schemas.microsoft.com/office/drawing/2014/main" xmlns="" id="{577B7BE4-CF3A-479D-8AA6-FA5F986412F8}"/>
              </a:ext>
            </a:extLst>
          </p:cNvPr>
          <p:cNvSpPr/>
          <p:nvPr/>
        </p:nvSpPr>
        <p:spPr>
          <a:xfrm>
            <a:off x="280259" y="228600"/>
            <a:ext cx="8583482" cy="914400"/>
          </a:xfrm>
          <a:prstGeom prst="snip2DiagRect">
            <a:avLst>
              <a:gd name="adj1" fmla="val 50000"/>
              <a:gd name="adj2" fmla="val 50000"/>
            </a:avLst>
          </a:prstGeom>
          <a:solidFill>
            <a:srgbClr val="FF9393"/>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Nabi SAW :</a:t>
            </a:r>
          </a:p>
        </p:txBody>
      </p:sp>
      <p:pic>
        <p:nvPicPr>
          <p:cNvPr id="4" name="Picture 3">
            <a:extLst>
              <a:ext uri="{FF2B5EF4-FFF2-40B4-BE49-F238E27FC236}">
                <a16:creationId xmlns:a16="http://schemas.microsoft.com/office/drawing/2014/main" xmlns="" id="{812FF05E-D3D1-45F5-BA08-34BF4B55CA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174" y="1727587"/>
            <a:ext cx="8693649" cy="1603387"/>
          </a:xfrm>
          <a:prstGeom prst="rect">
            <a:avLst/>
          </a:prstGeom>
        </p:spPr>
      </p:pic>
    </p:spTree>
    <p:extLst>
      <p:ext uri="{BB962C8B-B14F-4D97-AF65-F5344CB8AC3E}">
        <p14:creationId xmlns:p14="http://schemas.microsoft.com/office/powerpoint/2010/main" val="2530914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25000" r="-25000"/>
          </a:stretch>
        </a:blipFill>
        <a:effectLst/>
      </p:bgPr>
    </p:bg>
    <p:spTree>
      <p:nvGrpSpPr>
        <p:cNvPr id="1" name=""/>
        <p:cNvGrpSpPr/>
        <p:nvPr/>
      </p:nvGrpSpPr>
      <p:grpSpPr>
        <a:xfrm>
          <a:off x="0" y="0"/>
          <a:ext cx="0" cy="0"/>
          <a:chOff x="0" y="0"/>
          <a:chExt cx="0" cy="0"/>
        </a:xfrm>
      </p:grpSpPr>
      <p:sp>
        <p:nvSpPr>
          <p:cNvPr id="7" name="Rectangle: Rounded Corners 1">
            <a:extLst>
              <a:ext uri="{FF2B5EF4-FFF2-40B4-BE49-F238E27FC236}">
                <a16:creationId xmlns:a16="http://schemas.microsoft.com/office/drawing/2014/main" xmlns="" id="{0808471C-4130-3D2E-1B60-244917EA6DA8}"/>
              </a:ext>
            </a:extLst>
          </p:cNvPr>
          <p:cNvSpPr/>
          <p:nvPr/>
        </p:nvSpPr>
        <p:spPr>
          <a:xfrm>
            <a:off x="514350" y="1219200"/>
            <a:ext cx="8305800" cy="3124200"/>
          </a:xfrm>
          <a:prstGeom prst="round2SameRect">
            <a:avLst/>
          </a:prstGeom>
          <a:solidFill>
            <a:srgbClr val="00B050"/>
          </a:solidFill>
          <a:ln>
            <a:solidFill>
              <a:schemeClr val="tx1">
                <a:lumMod val="95000"/>
                <a:lumOff val="5000"/>
              </a:schemeClr>
            </a:solidFill>
          </a:ln>
        </p:spPr>
        <p:style>
          <a:lnRef idx="0">
            <a:schemeClr val="accent5"/>
          </a:lnRef>
          <a:fillRef idx="3">
            <a:schemeClr val="accent5"/>
          </a:fillRef>
          <a:effectRef idx="3">
            <a:schemeClr val="accent5"/>
          </a:effectRef>
          <a:fontRef idx="minor">
            <a:schemeClr val="lt1"/>
          </a:fontRef>
        </p:style>
        <p:txBody>
          <a:bodyPr rtlCol="0" anchor="ctr"/>
          <a:lstStyle/>
          <a:p>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Justeru, marilah kita sama-sama berusaha serta memohon pertolongan Allah swt bagi mencapai kebahagiaan hidup, sebagaimana yang dianjurkan dalam agama.</a:t>
            </a:r>
          </a:p>
        </p:txBody>
      </p:sp>
      <p:sp>
        <p:nvSpPr>
          <p:cNvPr id="4" name="Snip Diagonal Corner Rectangle 5">
            <a:extLst>
              <a:ext uri="{FF2B5EF4-FFF2-40B4-BE49-F238E27FC236}">
                <a16:creationId xmlns:a16="http://schemas.microsoft.com/office/drawing/2014/main" xmlns="" id="{3171E703-C7D5-5EB4-89E6-650B0C00FFB9}"/>
              </a:ext>
            </a:extLst>
          </p:cNvPr>
          <p:cNvSpPr txBox="1">
            <a:spLocks/>
          </p:cNvSpPr>
          <p:nvPr/>
        </p:nvSpPr>
        <p:spPr>
          <a:xfrm>
            <a:off x="911290" y="266700"/>
            <a:ext cx="7315200" cy="7620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
        <p:nvSpPr>
          <p:cNvPr id="5" name="Rectangle: Rounded Corners 1">
            <a:extLst>
              <a:ext uri="{FF2B5EF4-FFF2-40B4-BE49-F238E27FC236}">
                <a16:creationId xmlns:a16="http://schemas.microsoft.com/office/drawing/2014/main" xmlns="" id="{0808471C-4130-3D2E-1B60-244917EA6DA8}"/>
              </a:ext>
            </a:extLst>
          </p:cNvPr>
          <p:cNvSpPr/>
          <p:nvPr/>
        </p:nvSpPr>
        <p:spPr>
          <a:xfrm>
            <a:off x="495300" y="4495800"/>
            <a:ext cx="8305800" cy="2209800"/>
          </a:xfrm>
          <a:prstGeom prst="round2SameRect">
            <a:avLst/>
          </a:prstGeom>
          <a:solidFill>
            <a:srgbClr val="00B050"/>
          </a:solidFill>
          <a:ln>
            <a:solidFill>
              <a:schemeClr val="tx1">
                <a:lumMod val="95000"/>
                <a:lumOff val="5000"/>
              </a:schemeClr>
            </a:solidFill>
          </a:ln>
        </p:spPr>
        <p:style>
          <a:lnRef idx="0">
            <a:schemeClr val="accent5"/>
          </a:lnRef>
          <a:fillRef idx="3">
            <a:schemeClr val="accent5"/>
          </a:fillRef>
          <a:effectRef idx="3">
            <a:schemeClr val="accent5"/>
          </a:effectRef>
          <a:fontRef idx="minor">
            <a:schemeClr val="lt1"/>
          </a:fontRef>
        </p:style>
        <p:txBody>
          <a:bodyPr rtlCol="0" anchor="ctr"/>
          <a:lstStyle/>
          <a:p>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Mudah-mudahan kita semua akan mencapai kebahagiaan di dunia dan akhirat.  Aamiiin ya Rabbal ‘Alamiin</a:t>
            </a:r>
          </a:p>
        </p:txBody>
      </p:sp>
    </p:spTree>
    <p:extLst>
      <p:ext uri="{BB962C8B-B14F-4D97-AF65-F5344CB8AC3E}">
        <p14:creationId xmlns:p14="http://schemas.microsoft.com/office/powerpoint/2010/main" val="3300440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70000"/>
          </a:stretch>
        </a:blipFill>
        <a:effectLst/>
      </p:bgPr>
    </p:bg>
    <p:spTree>
      <p:nvGrpSpPr>
        <p:cNvPr id="1" name=""/>
        <p:cNvGrpSpPr/>
        <p:nvPr/>
      </p:nvGrpSpPr>
      <p:grpSpPr>
        <a:xfrm>
          <a:off x="0" y="0"/>
          <a:ext cx="0" cy="0"/>
          <a:chOff x="0" y="0"/>
          <a:chExt cx="0" cy="0"/>
        </a:xfrm>
      </p:grpSpPr>
      <p:sp>
        <p:nvSpPr>
          <p:cNvPr id="2" name="Snip Diagonal Corner Rectangle 5">
            <a:extLst>
              <a:ext uri="{FF2B5EF4-FFF2-40B4-BE49-F238E27FC236}">
                <a16:creationId xmlns:a16="http://schemas.microsoft.com/office/drawing/2014/main" xmlns="" id="{BF3C2FF8-E13A-0141-9D5E-D56F213D67B7}"/>
              </a:ext>
            </a:extLst>
          </p:cNvPr>
          <p:cNvSpPr/>
          <p:nvPr/>
        </p:nvSpPr>
        <p:spPr>
          <a:xfrm>
            <a:off x="546853" y="329118"/>
            <a:ext cx="8077199" cy="762000"/>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215253" y="444787"/>
            <a:ext cx="4740400"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ar-S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أعُوذُ بِاللهِ مِنَ الشَّيْطَانِ الرَّجِيمِ</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a:extLst>
              <a:ext uri="{FF2B5EF4-FFF2-40B4-BE49-F238E27FC236}">
                <a16:creationId xmlns:a16="http://schemas.microsoft.com/office/drawing/2014/main" xmlns="" id="{EDAFB640-FCB1-77AD-74C4-A966C575003A}"/>
              </a:ext>
            </a:extLst>
          </p:cNvPr>
          <p:cNvSpPr/>
          <p:nvPr/>
        </p:nvSpPr>
        <p:spPr>
          <a:xfrm>
            <a:off x="0" y="3659832"/>
            <a:ext cx="8686800" cy="461665"/>
          </a:xfrm>
          <a:prstGeom prst="rect">
            <a:avLst/>
          </a:prstGeom>
        </p:spPr>
        <p:txBody>
          <a:bodyPr wrap="square">
            <a:spAutoFit/>
          </a:bodyPr>
          <a:lstStyle/>
          <a:p>
            <a:pPr algn="just"/>
            <a:endParaRPr lang="ms-MY" sz="2400" b="1" dirty="0">
              <a:solidFill>
                <a:srgbClr val="002060"/>
              </a:solidFill>
            </a:endParaRPr>
          </a:p>
        </p:txBody>
      </p:sp>
      <p:sp>
        <p:nvSpPr>
          <p:cNvPr id="7" name="Rectangle 6">
            <a:extLst>
              <a:ext uri="{FF2B5EF4-FFF2-40B4-BE49-F238E27FC236}">
                <a16:creationId xmlns:a16="http://schemas.microsoft.com/office/drawing/2014/main" xmlns="" id="{CB6E6FBE-0ABA-DB1A-0C25-F92B659B4209}"/>
              </a:ext>
            </a:extLst>
          </p:cNvPr>
          <p:cNvSpPr/>
          <p:nvPr/>
        </p:nvSpPr>
        <p:spPr>
          <a:xfrm>
            <a:off x="242052" y="3955462"/>
            <a:ext cx="8686800" cy="2677656"/>
          </a:xfrm>
          <a:prstGeom prst="rect">
            <a:avLst/>
          </a:prstGeom>
        </p:spPr>
        <p:txBody>
          <a:bodyPr wrap="square">
            <a:spAutoFit/>
          </a:bodyPr>
          <a:lstStyle/>
          <a:p>
            <a:pPr algn="just"/>
            <a:r>
              <a:rPr lang="ms-MY" sz="2800" b="1" dirty="0"/>
              <a:t>Maksudnya : </a:t>
            </a:r>
            <a:r>
              <a:rPr lang="ms-MY" sz="2800" b="1" dirty="0">
                <a:solidFill>
                  <a:srgbClr val="002060"/>
                </a:solidFill>
              </a:rPr>
              <a:t>Adapun orang-orang yang berbahagia (disebabkan imannya dan taatnya), maka di Syurgalah tempatnya. Mereka kekal di dalamnya selagi ada langit dan bumi, kecuali apa yang dikehendaki oleh Tuhanmu, sebagai pemberian nikmat yang tidak putus-putus.                                         </a:t>
            </a:r>
          </a:p>
          <a:p>
            <a:pPr algn="just"/>
            <a:r>
              <a:rPr lang="ms-MY" sz="2800" b="1" dirty="0">
                <a:solidFill>
                  <a:srgbClr val="002060"/>
                </a:solidFill>
              </a:rPr>
              <a:t>                                                                          (Surah Hud: 108)</a:t>
            </a:r>
          </a:p>
        </p:txBody>
      </p:sp>
      <p:pic>
        <p:nvPicPr>
          <p:cNvPr id="9" name="Picture 8">
            <a:extLst>
              <a:ext uri="{FF2B5EF4-FFF2-40B4-BE49-F238E27FC236}">
                <a16:creationId xmlns:a16="http://schemas.microsoft.com/office/drawing/2014/main" xmlns="" id="{90C992E3-F26B-4C25-BC6D-DF6C22738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968" y="1448035"/>
            <a:ext cx="8846063" cy="2334970"/>
          </a:xfrm>
          <a:prstGeom prst="rect">
            <a:avLst/>
          </a:prstGeom>
        </p:spPr>
      </p:pic>
    </p:spTree>
    <p:extLst>
      <p:ext uri="{BB962C8B-B14F-4D97-AF65-F5344CB8AC3E}">
        <p14:creationId xmlns:p14="http://schemas.microsoft.com/office/powerpoint/2010/main" val="2307823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2920"/>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بَارَكَ اللهُ لِيْ وَلَكُمْ فِي الْقُرْآنِ الْعَظِيْمِ،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وَنَفَعَنِيْ وَإِيَّاكُمْ بِمَا فِيْهِ مِنَ الآيَاتِ وَالذِّكْرِ الْحَكِيْمِ،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وَتَقَبَّلَ مِنِّيْ وَمِنْكُمْ تِلاَوَتَهُ إِنَّهُ هُوَ السَّمِيْعُ الْعَلِيْمُ،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أَقُوْلُ قَوْلِيْ هَذَا وَأَسْتَغْفِرُ اللهَ الْعَظِيْمَ لِيْ وَلَكُمْ،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وَلِسَائِرِ المُسْلِمِينَ وَالمُسْلِمَاتِ وَالمُؤْمِنِينَ وَالمُؤْمِنَاتِ،</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فَاسْتَغْفِرُوْهُ، إِنَّهُ هُوَ الْغَفُوْرُ الرَّحِيْمُ.</a:t>
            </a:r>
            <a:endParaRPr lang="ar-YE" sz="36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346834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323850" y="914400"/>
            <a:ext cx="8629650" cy="2492990"/>
          </a:xfrm>
          <a:prstGeom prst="rect">
            <a:avLst/>
          </a:prstGeom>
          <a:solidFill>
            <a:schemeClr val="accent2">
              <a:lumMod val="50000"/>
              <a:alpha val="55000"/>
            </a:schemeClr>
          </a:solidFill>
        </p:spPr>
        <p:txBody>
          <a:bodyPr wrap="square">
            <a:spAutoFit/>
          </a:bodyPr>
          <a:lstStyle/>
          <a:p>
            <a:pPr algn="ctr" rtl="1"/>
            <a:r>
              <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إِلهَ إِلَّا اللهُ وَحْدَهُ لَا شَرِيْكَ لَهُ ،</a:t>
            </a:r>
          </a:p>
          <a:p>
            <a:pPr algn="ctr" rtl="1"/>
            <a:r>
              <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سَيِّدَنَا مُحَمَّدًا عَبْدُهُ وَرَسُوْلُهُ </a:t>
            </a:r>
          </a:p>
          <a:p>
            <a:pPr algn="ctr" rtl="1"/>
            <a:r>
              <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ar-YE"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66675" y="3253486"/>
            <a:ext cx="9010650" cy="3046988"/>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selain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endPar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kita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hamba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endPar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427512" y="146463"/>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61663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a:solidFill>
                  <a:srgbClr val="FFFF00"/>
                </a:solidFill>
                <a:effectLst>
                  <a:glow rad="101600">
                    <a:schemeClr val="tx1">
                      <a:alpha val="60000"/>
                    </a:schemeClr>
                  </a:glow>
                </a:effectLst>
                <a:cs typeface="Traditional Arabic" pitchFamily="2" charset="-78"/>
              </a:rPr>
              <a:t>وَأَشْهَدُ أَن لآ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prstGeom>
          <a:ln/>
        </p:spPr>
        <p:style>
          <a:lnRef idx="1">
            <a:schemeClr val="accent5"/>
          </a:lnRef>
          <a:fillRef idx="2">
            <a:schemeClr val="accent5"/>
          </a:fillRef>
          <a:effectRef idx="1">
            <a:schemeClr val="accent5"/>
          </a:effectRef>
          <a:fontRef idx="minor">
            <a:schemeClr val="dk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533400" y="397631"/>
            <a:ext cx="2249238" cy="950168"/>
          </a:xfrm>
          <a:prstGeom prst="homePlate">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
        <p:nvSpPr>
          <p:cNvPr id="3" name="L-Shape 2">
            <a:extLst>
              <a:ext uri="{FF2B5EF4-FFF2-40B4-BE49-F238E27FC236}">
                <a16:creationId xmlns:a16="http://schemas.microsoft.com/office/drawing/2014/main" xmlns="" id="{F26F29F0-933A-D5EE-884D-354EDFB953AE}"/>
              </a:ext>
            </a:extLst>
          </p:cNvPr>
          <p:cNvSpPr/>
          <p:nvPr/>
        </p:nvSpPr>
        <p:spPr>
          <a:xfrm rot="10800000">
            <a:off x="8112292" y="284430"/>
            <a:ext cx="304800" cy="337304"/>
          </a:xfrm>
          <a:prstGeom prst="corne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 name="L-Shape 3">
            <a:extLst>
              <a:ext uri="{FF2B5EF4-FFF2-40B4-BE49-F238E27FC236}">
                <a16:creationId xmlns:a16="http://schemas.microsoft.com/office/drawing/2014/main" xmlns="" id="{7FAC64B4-D65F-08E2-0EE1-4DE3A20BCF93}"/>
              </a:ext>
            </a:extLst>
          </p:cNvPr>
          <p:cNvSpPr/>
          <p:nvPr/>
        </p:nvSpPr>
        <p:spPr>
          <a:xfrm>
            <a:off x="2891476" y="1124795"/>
            <a:ext cx="304800" cy="337304"/>
          </a:xfrm>
          <a:prstGeom prst="corne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12" name="Picture 11">
            <a:extLst>
              <a:ext uri="{FF2B5EF4-FFF2-40B4-BE49-F238E27FC236}">
                <a16:creationId xmlns:a16="http://schemas.microsoft.com/office/drawing/2014/main" xmlns="" id="{6108F741-DDFF-4D5E-B8DB-63F7BC41AD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430" y="1584296"/>
            <a:ext cx="8535140" cy="2341067"/>
          </a:xfrm>
          <a:prstGeom prst="rect">
            <a:avLst/>
          </a:prstGeom>
        </p:spPr>
      </p:pic>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2" name="Rectangle 1">
            <a:extLst>
              <a:ext uri="{FF2B5EF4-FFF2-40B4-BE49-F238E27FC236}">
                <a16:creationId xmlns:a16="http://schemas.microsoft.com/office/drawing/2014/main" xmlns="" id="{6527E085-52C5-C95D-A8C6-AA993AE38800}"/>
              </a:ext>
            </a:extLst>
          </p:cNvPr>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591117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xmlns="" id="{9C16CAAB-55B1-F100-8E46-749B116DA5B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
        <p:nvSpPr>
          <p:cNvPr id="4" name="TextBox 3">
            <a:extLst>
              <a:ext uri="{FF2B5EF4-FFF2-40B4-BE49-F238E27FC236}">
                <a16:creationId xmlns:a16="http://schemas.microsoft.com/office/drawing/2014/main" xmlns="" id="{C021EBCA-265B-BE95-D774-2ACE142390CC}"/>
              </a:ext>
            </a:extLst>
          </p:cNvPr>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911020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202435" y="1109008"/>
            <a:ext cx="8701030" cy="1938992"/>
          </a:xfrm>
          <a:prstGeom prst="rect">
            <a:avLst/>
          </a:prstGeom>
          <a:solidFill>
            <a:srgbClr val="002060">
              <a:alpha val="48000"/>
            </a:srgb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اللّهُمَّ صَلِّ وَسَلِّمْ عَلىَ سَيِّدِنَا مُحَمَّدٍ وَعَلَى آلِهِ وَصَحْبِهِ أَجْمَعِيْنَ ،</a:t>
            </a:r>
            <a:endParaRPr lang="en-US"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TextBox 3"/>
          <p:cNvSpPr txBox="1"/>
          <p:nvPr/>
        </p:nvSpPr>
        <p:spPr>
          <a:xfrm>
            <a:off x="202435" y="3892350"/>
            <a:ext cx="8701030" cy="2308324"/>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s-ES"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 </a:t>
            </a:r>
            <a:r>
              <a:rPr lang="es-ES" sz="3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a:t>
            </a:r>
            <a:r>
              <a:rPr lang="es-ES"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selawat</a:t>
            </a:r>
            <a:r>
              <a:rPr lang="es-ES"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s-ES" sz="3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salam</a:t>
            </a:r>
            <a:r>
              <a:rPr lang="es-ES"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ke atas </a:t>
            </a:r>
            <a:r>
              <a:rPr lang="es-ES" sz="3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Penghulu</a:t>
            </a:r>
            <a:r>
              <a:rPr lang="es-ES"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s-ES"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s-ES"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a:t>
            </a:r>
            <a:r>
              <a:rPr lang="en-US" sz="3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r>
              <a:rPr lang="es-ES" sz="3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a:t>
            </a:r>
            <a:r>
              <a:rPr lang="es-ES"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s-ES" sz="3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s-ES" sz="3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s-ES" sz="3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t>
            </a:r>
            <a:r>
              <a:rPr lang="es-ES" sz="3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ahabatnya</a:t>
            </a:r>
            <a:endParaRPr lang="es-ES"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021EBCA-265B-BE95-D774-2ACE142390CC}"/>
              </a:ext>
            </a:extLst>
          </p:cNvPr>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a:extLst>
              <a:ext uri="{FF2B5EF4-FFF2-40B4-BE49-F238E27FC236}">
                <a16:creationId xmlns:a16="http://schemas.microsoft.com/office/drawing/2014/main" xmlns="" id="{B8963664-E92E-151D-ADC7-19A46B68E7A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Tree>
    <p:extLst>
      <p:ext uri="{BB962C8B-B14F-4D97-AF65-F5344CB8AC3E}">
        <p14:creationId xmlns:p14="http://schemas.microsoft.com/office/powerpoint/2010/main" val="13342888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3" y="1143000"/>
            <a:ext cx="8199911" cy="3701013"/>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Ya Rahman, Ya Rahim</a:t>
            </a:r>
          </a:p>
          <a:p>
            <a:pPr algn="just"/>
            <a:endParaRPr lang="ms-MY" sz="1050" b="1" dirty="0">
              <a:solidFill>
                <a:srgbClr val="FF0000"/>
              </a:solidFill>
            </a:endParaRPr>
          </a:p>
          <a:p>
            <a:pPr algn="just"/>
            <a:r>
              <a:rPr lang="ms-MY" sz="3200" b="1" dirty="0">
                <a:solidFill>
                  <a:schemeClr val="accent5">
                    <a:lumMod val="50000"/>
                  </a:schemeClr>
                </a:solidFill>
              </a:rPr>
              <a:t>Perbaikilah hubungan  sesama kami dengan penuh kasih sayang.  Limpahkanlah dalam kehidupan keluarga kami ketenangan dan kebahagiaan, semangat muafakat dalam kejiranan, para remaja yang teguh iman, tinggi ilmu dan mulia akhlaknya. </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2847281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1371600"/>
            <a:ext cx="8199911" cy="3200876"/>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5">
                    <a:lumMod val="50000"/>
                  </a:schemeClr>
                </a:solidFill>
              </a:rPr>
              <a:t>Kami pohon ke hadrat-Mu agar mantapkanlah pegangan kami menurut ajaran Ahli Sunnah Waljamaah dan jadikanlah kami sentiasa istiqamah dalam melaksanakan segala perintah-Mu. </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11887631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914400"/>
            <a:ext cx="8199911" cy="5670783"/>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a:t>
            </a:r>
          </a:p>
          <a:p>
            <a:pPr algn="just"/>
            <a:endParaRPr lang="ms-MY" sz="1050" b="1" dirty="0">
              <a:solidFill>
                <a:srgbClr val="FF0000"/>
              </a:solidFill>
            </a:endParaRPr>
          </a:p>
          <a:p>
            <a:pPr algn="just"/>
            <a:r>
              <a:rPr lang="ms-MY" sz="3200" b="1" dirty="0">
                <a:solidFill>
                  <a:schemeClr val="accent5">
                    <a:lumMod val="50000"/>
                  </a:schemeClr>
                </a:solidFill>
              </a:rPr>
              <a:t>Perkukuhkan perpaduan umat Islam di negeri Terengganu. Jadikanlah negeri ini negeri yang aman, maju lagi diberkati. Bukakanlah pintu-pintu rezeki dari segala penjuru. Kurniakanlah kepada kami nikmat kesejahteraan yang berterusan. Jauhkanlah negeri kami ini daripada segala malapetaka, musibah dan apa jua kemurkaan-Mu.</a:t>
            </a:r>
          </a:p>
          <a:p>
            <a:pPr algn="just"/>
            <a:endParaRPr lang="ms-MY" sz="3200" b="1" dirty="0">
              <a:solidFill>
                <a:schemeClr val="accent5">
                  <a:lumMod val="50000"/>
                </a:schemeClr>
              </a:solidFill>
            </a:endParaRPr>
          </a:p>
          <a:p>
            <a:pPr algn="r"/>
            <a:r>
              <a:rPr lang="ar-YE" sz="3200" b="1" dirty="0">
                <a:solidFill>
                  <a:schemeClr val="accent5">
                    <a:lumMod val="50000"/>
                  </a:schemeClr>
                </a:solidFill>
              </a:rPr>
              <a:t>آمين يا الله، يا أرحم الراحمين</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34644765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480131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a:ln w="1905"/>
                <a:solidFill>
                  <a:srgbClr val="C00000"/>
                </a:solidFill>
                <a:effectLst>
                  <a:innerShdw blurRad="69850" dist="43180" dir="5400000">
                    <a:srgbClr val="000000">
                      <a:alpha val="65000"/>
                    </a:srgbClr>
                  </a:innerShdw>
                </a:effectLst>
                <a:cs typeface="Traditional Arabic" pitchFamily="2" charset="-78"/>
              </a:rPr>
              <a:t>رَبَّنَ</a:t>
            </a:r>
            <a:r>
              <a:rPr lang="ar-EG" sz="5400" b="1" dirty="0">
                <a:ln w="1905"/>
                <a:solidFill>
                  <a:srgbClr val="C00000"/>
                </a:solidFill>
                <a:effectLst>
                  <a:innerShdw blurRad="69850" dist="43180" dir="5400000">
                    <a:srgbClr val="000000">
                      <a:alpha val="65000"/>
                    </a:srgbClr>
                  </a:innerShdw>
                </a:effectLst>
                <a:cs typeface="Traditional Arabic" pitchFamily="2" charset="-78"/>
              </a:rPr>
              <a:t>ا آتِنَا فِي الدُّنْيَا حَسَنَةً وَفِي الآخِرَةِ حَسَنَةً </a:t>
            </a:r>
            <a:endParaRPr lang="en-US" sz="5400" b="1" dirty="0">
              <a:ln w="1905"/>
              <a:solidFill>
                <a:srgbClr val="C00000"/>
              </a:solidFill>
              <a:effectLst>
                <a:innerShdw blurRad="69850" dist="43180" dir="5400000">
                  <a:srgbClr val="000000">
                    <a:alpha val="65000"/>
                  </a:srgbClr>
                </a:innerShdw>
              </a:effectLst>
              <a:cs typeface="Traditional Arabic" pitchFamily="2" charset="-78"/>
            </a:endParaRPr>
          </a:p>
          <a:p>
            <a:pPr algn="ctr">
              <a:defRPr/>
            </a:pPr>
            <a:r>
              <a:rPr lang="ar-EG" sz="5400" b="1" dirty="0">
                <a:ln w="1905"/>
                <a:solidFill>
                  <a:srgbClr val="C00000"/>
                </a:solidFill>
                <a:effectLst>
                  <a:innerShdw blurRad="69850" dist="43180" dir="5400000">
                    <a:srgbClr val="000000">
                      <a:alpha val="65000"/>
                    </a:srgbClr>
                  </a:innerShdw>
                </a:effectLst>
                <a:cs typeface="Traditional Arabic" pitchFamily="2" charset="-78"/>
              </a:rPr>
              <a:t> وَقِنَا عَذَابَ النَّارِ</a:t>
            </a:r>
            <a:endParaRPr lang="en-US" sz="5400" b="1" dirty="0">
              <a:solidFill>
                <a:srgbClr val="C000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Dunia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endParaRPr>
          </a:p>
          <a:p>
            <a:pPr algn="ctr">
              <a:defRPr/>
            </a:pP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Traditional Arabic" pitchFamily="2" charset="-78"/>
            </a:endParaRPr>
          </a:p>
          <a:p>
            <a:pPr algn="ctr">
              <a:defRPr/>
            </a:pP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وَسَلَّمْ.</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a:p>
            <a:pPr algn="ctr">
              <a:defRPr/>
            </a:pPr>
            <a:endParaRPr lang="en-US" sz="1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endParaRPr>
          </a:p>
          <a:p>
            <a:pPr algn="ctr">
              <a:defRPr/>
            </a:pPr>
            <a:r>
              <a:rPr lang="ar-EG"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 وَالْحَمْدُ للهِ رَبِّ </a:t>
            </a:r>
            <a:r>
              <a:rPr lang="ar-EG"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الْعَالَمِيْنَ</a:t>
            </a:r>
            <a:endParaRPr lang="en-US"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Tree>
    <p:extLst>
      <p:ext uri="{BB962C8B-B14F-4D97-AF65-F5344CB8AC3E}">
        <p14:creationId xmlns:p14="http://schemas.microsoft.com/office/powerpoint/2010/main" val="16036442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عَلَى نِعَمِهِ يَزِدْكُمْ،</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862048"/>
          </a:xfrm>
          <a:prstGeom prst="rect">
            <a:avLst/>
          </a:prstGeom>
          <a:solidFill>
            <a:srgbClr val="7030A0">
              <a:alpha val="51000"/>
            </a:srgb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533400" y="3276600"/>
            <a:ext cx="8077200" cy="236988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Bertaqwalah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t>
            </a:r>
            <a:endParaRPr lang="en-U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43047" y="934897"/>
            <a:ext cx="6057903" cy="2133600"/>
          </a:xfrm>
          <a:prstGeom prst="rect">
            <a:avLst/>
          </a:prstGeom>
          <a:noFill/>
        </p:spPr>
        <p:txBody>
          <a:bodyPr wrap="square" lIns="91440" tIns="45720" rIns="91440" bIns="45720">
            <a:prstTxWarp prst="textPlain">
              <a:avLst>
                <a:gd name="adj" fmla="val 50328"/>
              </a:avLst>
            </a:prstTxWarp>
            <a:spAutoFit/>
            <a:scene3d>
              <a:camera prst="orthographicFront"/>
              <a:lightRig rig="soft" dir="tl">
                <a:rot lat="0" lon="0" rev="0"/>
              </a:lightRig>
            </a:scene3d>
            <a:sp3d contourW="25400" prstMaterial="matte">
              <a:contourClr>
                <a:schemeClr val="accent2">
                  <a:tint val="20000"/>
                </a:schemeClr>
              </a:contourClr>
            </a:sp3d>
          </a:bodyPr>
          <a:lstStyle/>
          <a:p>
            <a:pPr algn="ctr"/>
            <a:r>
              <a:rPr lang="en-US" sz="1400" b="1" u="sng" spc="50" dirty="0" err="1">
                <a:ln w="11430"/>
                <a:solidFill>
                  <a:schemeClr val="bg1"/>
                </a:solidFill>
                <a:effectLst>
                  <a:glow rad="76200">
                    <a:srgbClr val="002060"/>
                  </a:glow>
                  <a:outerShdw blurRad="76200" dist="50800" dir="5400000" algn="tl" rotWithShape="0">
                    <a:srgbClr val="000000">
                      <a:alpha val="65000"/>
                    </a:srgbClr>
                  </a:outerShdw>
                </a:effectLst>
                <a:latin typeface="Agency FB" pitchFamily="34" charset="0"/>
              </a:rPr>
              <a:t>Tajuk</a:t>
            </a:r>
            <a:r>
              <a:rPr lang="en-US" sz="1400" b="1" u="sng" spc="50" dirty="0">
                <a:ln w="11430"/>
                <a:solidFill>
                  <a:schemeClr val="bg1"/>
                </a:solidFill>
                <a:effectLst>
                  <a:glow rad="76200">
                    <a:srgbClr val="002060"/>
                  </a:glow>
                  <a:outerShdw blurRad="76200" dist="50800" dir="5400000" algn="tl" rotWithShape="0">
                    <a:srgbClr val="000000">
                      <a:alpha val="65000"/>
                    </a:srgbClr>
                  </a:outerShdw>
                </a:effectLst>
                <a:latin typeface="Agency FB" pitchFamily="34" charset="0"/>
              </a:rPr>
              <a:t> </a:t>
            </a:r>
          </a:p>
          <a:p>
            <a:pPr algn="ctr"/>
            <a:r>
              <a:rPr lang="en-US" sz="1400" b="1" u="sng" spc="50" dirty="0">
                <a:ln w="11430"/>
                <a:solidFill>
                  <a:schemeClr val="bg1"/>
                </a:solidFill>
                <a:effectLst>
                  <a:glow rad="76200">
                    <a:srgbClr val="002060"/>
                  </a:glow>
                  <a:outerShdw blurRad="76200" dist="50800" dir="5400000" algn="tl" rotWithShape="0">
                    <a:srgbClr val="000000">
                      <a:alpha val="65000"/>
                    </a:srgbClr>
                  </a:outerShdw>
                </a:effectLst>
                <a:latin typeface="Agency FB" pitchFamily="34" charset="0"/>
              </a:rPr>
              <a:t>Khutbah Hari </a:t>
            </a:r>
            <a:r>
              <a:rPr lang="en-US" sz="1400" b="1" u="sng" spc="50" dirty="0" err="1">
                <a:ln w="11430"/>
                <a:solidFill>
                  <a:schemeClr val="bg1"/>
                </a:solidFill>
                <a:effectLst>
                  <a:glow rad="76200">
                    <a:srgbClr val="002060"/>
                  </a:glow>
                  <a:outerShdw blurRad="76200" dist="50800" dir="5400000" algn="tl" rotWithShape="0">
                    <a:srgbClr val="000000">
                      <a:alpha val="65000"/>
                    </a:srgbClr>
                  </a:outerShdw>
                </a:effectLst>
                <a:latin typeface="Agency FB" pitchFamily="34" charset="0"/>
              </a:rPr>
              <a:t>Ini</a:t>
            </a:r>
            <a:r>
              <a:rPr lang="en-US" sz="1400" b="1" u="sng" spc="50" dirty="0">
                <a:ln w="11430"/>
                <a:solidFill>
                  <a:schemeClr val="bg1"/>
                </a:solidFill>
                <a:effectLst>
                  <a:glow rad="76200">
                    <a:srgbClr val="002060"/>
                  </a:glow>
                  <a:outerShdw blurRad="76200" dist="50800" dir="5400000" algn="tl" rotWithShape="0">
                    <a:srgbClr val="000000">
                      <a:alpha val="65000"/>
                    </a:srgbClr>
                  </a:outerShdw>
                </a:effectLst>
                <a:latin typeface="Agency FB" pitchFamily="34" charset="0"/>
              </a:rPr>
              <a:t>:</a:t>
            </a:r>
          </a:p>
        </p:txBody>
      </p:sp>
      <p:sp>
        <p:nvSpPr>
          <p:cNvPr id="3" name="Rectangle 2"/>
          <p:cNvSpPr/>
          <p:nvPr/>
        </p:nvSpPr>
        <p:spPr>
          <a:xfrm>
            <a:off x="0" y="6396335"/>
            <a:ext cx="9144000" cy="461665"/>
          </a:xfrm>
          <a:prstGeom prst="rect">
            <a:avLst/>
          </a:prstGeom>
          <a:solidFill>
            <a:schemeClr val="bg1">
              <a:alpha val="76000"/>
            </a:schemeClr>
          </a:solidFill>
        </p:spPr>
        <p:txBody>
          <a:bodyPr wrap="square">
            <a:spAutoFit/>
          </a:bodyPr>
          <a:lstStyle/>
          <a:p>
            <a:pPr algn="ctr"/>
            <a:r>
              <a:rPr lang="fi-FI" sz="2400" b="1" dirty="0">
                <a:ln w="10160">
                  <a:solidFill>
                    <a:schemeClr val="accent5"/>
                  </a:solidFill>
                  <a:prstDash val="solid"/>
                </a:ln>
                <a:effectLst>
                  <a:outerShdw blurRad="38100" dist="22860" dir="5400000" algn="tl" rotWithShape="0">
                    <a:srgbClr val="000000">
                      <a:alpha val="30000"/>
                    </a:srgbClr>
                  </a:outerShdw>
                </a:effectLst>
              </a:rPr>
              <a:t>1 SAFAR 1445H / 18 Ogos 2023</a:t>
            </a:r>
          </a:p>
        </p:txBody>
      </p:sp>
      <p:sp>
        <p:nvSpPr>
          <p:cNvPr id="5" name="Rectangle 4">
            <a:extLst>
              <a:ext uri="{FF2B5EF4-FFF2-40B4-BE49-F238E27FC236}">
                <a16:creationId xmlns:a16="http://schemas.microsoft.com/office/drawing/2014/main" xmlns="" id="{8CD769F6-A83E-13AC-E464-A617695A3981}"/>
              </a:ext>
            </a:extLst>
          </p:cNvPr>
          <p:cNvSpPr/>
          <p:nvPr/>
        </p:nvSpPr>
        <p:spPr>
          <a:xfrm>
            <a:off x="1104899" y="3581400"/>
            <a:ext cx="6934200" cy="2308324"/>
          </a:xfrm>
          <a:prstGeom prst="rect">
            <a:avLst/>
          </a:prstGeom>
        </p:spPr>
        <p:txBody>
          <a:bodyPr wrap="square">
            <a:spAutoFit/>
          </a:bodyPr>
          <a:lstStyle/>
          <a:p>
            <a:pPr algn="ctr"/>
            <a:r>
              <a:rPr lang="sv-SE" sz="4800" dirty="0">
                <a:ln w="0"/>
                <a:solidFill>
                  <a:srgbClr val="002060"/>
                </a:solidFill>
                <a:effectLst>
                  <a:glow rad="101600">
                    <a:schemeClr val="accent3">
                      <a:satMod val="175000"/>
                      <a:alpha val="40000"/>
                    </a:schemeClr>
                  </a:glow>
                  <a:reflection blurRad="6350" stA="43000" endPos="22000" dir="5400000" sy="-90000" algn="bl" rotWithShape="0"/>
                </a:effectLst>
                <a:latin typeface="Arial Black" pitchFamily="34" charset="0"/>
              </a:rPr>
              <a:t>TUJUH PETANDA KEBAHAGIAAN HIDUP</a:t>
            </a:r>
            <a:endParaRPr lang="it-IT" sz="4800" dirty="0">
              <a:ln w="0"/>
              <a:solidFill>
                <a:srgbClr val="002060"/>
              </a:solidFill>
              <a:effectLst>
                <a:glow rad="101600">
                  <a:schemeClr val="accent3">
                    <a:satMod val="175000"/>
                    <a:alpha val="40000"/>
                  </a:schemeClr>
                </a:glow>
                <a:reflection blurRad="6350" stA="43000" endPos="22000" dir="5400000" sy="-90000" algn="bl" rotWithShape="0"/>
              </a:effectLst>
              <a:latin typeface="Arial Black" pitchFamily="34" charset="0"/>
            </a:endParaRPr>
          </a:p>
        </p:txBody>
      </p:sp>
    </p:spTree>
    <p:extLst>
      <p:ext uri="{BB962C8B-B14F-4D97-AF65-F5344CB8AC3E}">
        <p14:creationId xmlns:p14="http://schemas.microsoft.com/office/powerpoint/2010/main" val="59508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l="-6000" r="-6000"/>
          </a:stretch>
        </a:blipFill>
        <a:effectLst/>
      </p:bgPr>
    </p:bg>
    <p:spTree>
      <p:nvGrpSpPr>
        <p:cNvPr id="1" name=""/>
        <p:cNvGrpSpPr/>
        <p:nvPr/>
      </p:nvGrpSpPr>
      <p:grpSpPr>
        <a:xfrm>
          <a:off x="0" y="0"/>
          <a:ext cx="0" cy="0"/>
          <a:chOff x="0" y="0"/>
          <a:chExt cx="0" cy="0"/>
        </a:xfrm>
      </p:grpSpPr>
      <p:sp>
        <p:nvSpPr>
          <p:cNvPr id="7" name="Rectangle: Rounded Corners 1">
            <a:extLst>
              <a:ext uri="{FF2B5EF4-FFF2-40B4-BE49-F238E27FC236}">
                <a16:creationId xmlns:a16="http://schemas.microsoft.com/office/drawing/2014/main" xmlns="" id="{0808471C-4130-3D2E-1B60-244917EA6DA8}"/>
              </a:ext>
            </a:extLst>
          </p:cNvPr>
          <p:cNvSpPr/>
          <p:nvPr/>
        </p:nvSpPr>
        <p:spPr>
          <a:xfrm>
            <a:off x="419100" y="1676400"/>
            <a:ext cx="8382000" cy="3581400"/>
          </a:xfrm>
          <a:prstGeom prst="flowChartTerminator">
            <a:avLst/>
          </a:prstGeom>
          <a:solidFill>
            <a:srgbClr val="FFC000">
              <a:alpha val="84000"/>
            </a:srgbClr>
          </a:solidFill>
          <a:ln>
            <a:solidFill>
              <a:schemeClr val="tx1">
                <a:lumMod val="95000"/>
                <a:lumOff val="5000"/>
              </a:schemeClr>
            </a:solidFill>
          </a:ln>
          <a:effectLst>
            <a:innerShdw blurRad="114300">
              <a:prstClr val="black"/>
            </a:inn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Bersamalah kita renungilah firman Allah swt ini : </a:t>
            </a:r>
          </a:p>
        </p:txBody>
      </p:sp>
    </p:spTree>
    <p:extLst>
      <p:ext uri="{BB962C8B-B14F-4D97-AF65-F5344CB8AC3E}">
        <p14:creationId xmlns:p14="http://schemas.microsoft.com/office/powerpoint/2010/main" val="1349057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70000"/>
          </a:stretch>
        </a:blipFill>
        <a:effectLst/>
      </p:bgPr>
    </p:bg>
    <p:spTree>
      <p:nvGrpSpPr>
        <p:cNvPr id="1" name=""/>
        <p:cNvGrpSpPr/>
        <p:nvPr/>
      </p:nvGrpSpPr>
      <p:grpSpPr>
        <a:xfrm>
          <a:off x="0" y="0"/>
          <a:ext cx="0" cy="0"/>
          <a:chOff x="0" y="0"/>
          <a:chExt cx="0" cy="0"/>
        </a:xfrm>
      </p:grpSpPr>
      <p:sp>
        <p:nvSpPr>
          <p:cNvPr id="6" name="Rectangle 5"/>
          <p:cNvSpPr/>
          <p:nvPr/>
        </p:nvSpPr>
        <p:spPr>
          <a:xfrm>
            <a:off x="158481" y="3673257"/>
            <a:ext cx="8827037" cy="3108543"/>
          </a:xfrm>
          <a:prstGeom prst="rect">
            <a:avLst/>
          </a:prstGeom>
        </p:spPr>
        <p:txBody>
          <a:bodyPr wrap="square">
            <a:spAutoFit/>
          </a:bodyPr>
          <a:lstStyle/>
          <a:p>
            <a:pPr algn="just"/>
            <a:r>
              <a:rPr lang="sv-SE" sz="24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effectLst>
                  <a:innerShdw blurRad="69850" dist="43180" dir="5400000">
                    <a:srgbClr val="000000">
                      <a:alpha val="65000"/>
                    </a:srgbClr>
                  </a:innerShdw>
                </a:effectLst>
              </a:rPr>
              <a:t>Maksudnya</a:t>
            </a:r>
            <a:r>
              <a:rPr lang="en-US" sz="2800" b="1" dirty="0">
                <a:ln w="1905"/>
                <a:effectLst>
                  <a:innerShdw blurRad="69850" dist="43180" dir="5400000">
                    <a:srgbClr val="000000">
                      <a:alpha val="65000"/>
                    </a:srgbClr>
                  </a:innerShdw>
                </a:effectLst>
              </a:rPr>
              <a:t>: </a:t>
            </a:r>
            <a:r>
              <a:rPr lang="en-US" sz="2800" b="1" dirty="0">
                <a:ln w="1905"/>
                <a:solidFill>
                  <a:srgbClr val="C00000"/>
                </a:solidFill>
                <a:effectLst>
                  <a:innerShdw blurRad="69850" dist="43180" dir="5400000">
                    <a:srgbClr val="000000">
                      <a:alpha val="65000"/>
                    </a:srgbClr>
                  </a:innerShdw>
                </a:effectLst>
              </a:rPr>
              <a:t>Dan </a:t>
            </a:r>
            <a:r>
              <a:rPr lang="en-US" sz="2800" b="1" dirty="0" err="1">
                <a:ln w="1905"/>
                <a:solidFill>
                  <a:srgbClr val="C00000"/>
                </a:solidFill>
                <a:effectLst>
                  <a:innerShdw blurRad="69850" dist="43180" dir="5400000">
                    <a:srgbClr val="000000">
                      <a:alpha val="65000"/>
                    </a:srgbClr>
                  </a:innerShdw>
                </a:effectLst>
              </a:rPr>
              <a:t>ditanya</a:t>
            </a:r>
            <a:r>
              <a:rPr lang="en-US" sz="2800" b="1" dirty="0">
                <a:ln w="1905"/>
                <a:solidFill>
                  <a:srgbClr val="C00000"/>
                </a:solidFill>
                <a:effectLst>
                  <a:innerShdw blurRad="69850" dist="43180" dir="5400000">
                    <a:srgbClr val="000000">
                      <a:alpha val="65000"/>
                    </a:srgbClr>
                  </a:innerShdw>
                </a:effectLst>
              </a:rPr>
              <a:t> pula </a:t>
            </a:r>
            <a:r>
              <a:rPr lang="en-US" sz="2800" b="1" dirty="0" err="1">
                <a:ln w="1905"/>
                <a:solidFill>
                  <a:srgbClr val="C00000"/>
                </a:solidFill>
                <a:effectLst>
                  <a:innerShdw blurRad="69850" dist="43180" dir="5400000">
                    <a:srgbClr val="000000">
                      <a:alpha val="65000"/>
                    </a:srgbClr>
                  </a:innerShdw>
                </a:effectLst>
              </a:rPr>
              <a:t>kepada</a:t>
            </a:r>
            <a:r>
              <a:rPr lang="en-US" sz="2800" b="1" dirty="0">
                <a:ln w="1905"/>
                <a:solidFill>
                  <a:srgbClr val="C00000"/>
                </a:solidFill>
                <a:effectLst>
                  <a:innerShdw blurRad="69850" dist="43180" dir="5400000">
                    <a:srgbClr val="000000">
                      <a:alpha val="65000"/>
                    </a:srgbClr>
                  </a:innerShdw>
                </a:effectLst>
              </a:rPr>
              <a:t> orang-orang yang </a:t>
            </a:r>
            <a:r>
              <a:rPr lang="en-US" sz="2800" b="1" dirty="0" err="1">
                <a:ln w="1905"/>
                <a:solidFill>
                  <a:srgbClr val="C00000"/>
                </a:solidFill>
                <a:effectLst>
                  <a:innerShdw blurRad="69850" dist="43180" dir="5400000">
                    <a:srgbClr val="000000">
                      <a:alpha val="65000"/>
                    </a:srgbClr>
                  </a:innerShdw>
                </a:effectLst>
              </a:rPr>
              <a:t>bertaqwa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Apakah</a:t>
            </a:r>
            <a:r>
              <a:rPr lang="en-US" sz="2800" b="1" dirty="0">
                <a:ln w="1905"/>
                <a:solidFill>
                  <a:srgbClr val="C00000"/>
                </a:solidFill>
                <a:effectLst>
                  <a:innerShdw blurRad="69850" dist="43180" dir="5400000">
                    <a:srgbClr val="000000">
                      <a:alpha val="65000"/>
                    </a:srgbClr>
                  </a:innerShdw>
                </a:effectLst>
              </a:rPr>
              <a:t> yang </a:t>
            </a:r>
            <a:r>
              <a:rPr lang="en-US" sz="2800" b="1" dirty="0" err="1">
                <a:ln w="1905"/>
                <a:solidFill>
                  <a:srgbClr val="C00000"/>
                </a:solidFill>
                <a:effectLst>
                  <a:innerShdw blurRad="69850" dist="43180" dir="5400000">
                    <a:srgbClr val="000000">
                      <a:alpha val="65000"/>
                    </a:srgbClr>
                  </a:innerShdw>
                </a:effectLst>
              </a:rPr>
              <a:t>telah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diturunkan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oleh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Tuhan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kamu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Mereka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menjawab</a:t>
            </a:r>
            <a:r>
              <a:rPr lang="en-US" sz="2800" b="1" dirty="0">
                <a:ln w="1905"/>
                <a:solidFill>
                  <a:srgbClr val="C00000"/>
                </a:solidFill>
                <a:effectLst>
                  <a:innerShdw blurRad="69850" dist="43180" dir="5400000">
                    <a:srgbClr val="000000">
                      <a:alpha val="65000"/>
                    </a:srgbClr>
                  </a:innerShdw>
                </a:effectLst>
              </a:rPr>
              <a:t>: “</a:t>
            </a:r>
            <a:r>
              <a:rPr lang="en-US" sz="2800" b="1" dirty="0" err="1" smtClean="0">
                <a:ln w="1905"/>
                <a:solidFill>
                  <a:srgbClr val="C00000"/>
                </a:solidFill>
                <a:effectLst>
                  <a:innerShdw blurRad="69850" dist="43180" dir="5400000">
                    <a:srgbClr val="000000">
                      <a:alpha val="65000"/>
                    </a:srgbClr>
                  </a:innerShdw>
                </a:effectLst>
              </a:rPr>
              <a:t>Kebaikan</a:t>
            </a:r>
            <a:r>
              <a:rPr lang="en-US" sz="2800" b="1" dirty="0" smtClean="0">
                <a:ln w="1905"/>
                <a:solidFill>
                  <a:srgbClr val="C00000"/>
                </a:solidFill>
                <a:effectLst>
                  <a:innerShdw blurRad="69850" dist="43180" dir="5400000">
                    <a:srgbClr val="000000">
                      <a:alpha val="65000"/>
                    </a:srgbClr>
                  </a:innerShdw>
                </a:effectLst>
              </a:rPr>
              <a:t>”.  Orang-orang </a:t>
            </a:r>
            <a:r>
              <a:rPr lang="en-US" sz="2800" b="1" dirty="0">
                <a:ln w="1905"/>
                <a:solidFill>
                  <a:srgbClr val="C00000"/>
                </a:solidFill>
                <a:effectLst>
                  <a:innerShdw blurRad="69850" dist="43180" dir="5400000">
                    <a:srgbClr val="000000">
                      <a:alpha val="65000"/>
                    </a:srgbClr>
                  </a:innerShdw>
                </a:effectLst>
              </a:rPr>
              <a:t>yang </a:t>
            </a:r>
            <a:r>
              <a:rPr lang="en-US" sz="2800" b="1" dirty="0" err="1">
                <a:ln w="1905"/>
                <a:solidFill>
                  <a:srgbClr val="C00000"/>
                </a:solidFill>
                <a:effectLst>
                  <a:innerShdw blurRad="69850" dist="43180" dir="5400000">
                    <a:srgbClr val="000000">
                      <a:alpha val="65000"/>
                    </a:srgbClr>
                  </a:innerShdw>
                </a:effectLst>
              </a:rPr>
              <a:t>berbuat</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kebaikan</a:t>
            </a:r>
            <a:r>
              <a:rPr lang="en-US" sz="2800" b="1" dirty="0">
                <a:ln w="1905"/>
                <a:solidFill>
                  <a:srgbClr val="C00000"/>
                </a:solidFill>
                <a:effectLst>
                  <a:innerShdw blurRad="69850" dist="43180" dir="5400000">
                    <a:srgbClr val="000000">
                      <a:alpha val="65000"/>
                    </a:srgbClr>
                  </a:innerShdw>
                </a:effectLst>
              </a:rPr>
              <a:t> di </a:t>
            </a:r>
            <a:r>
              <a:rPr lang="en-US" sz="2800" b="1" dirty="0" err="1">
                <a:ln w="1905"/>
                <a:solidFill>
                  <a:srgbClr val="C00000"/>
                </a:solidFill>
                <a:effectLst>
                  <a:innerShdw blurRad="69850" dist="43180" dir="5400000">
                    <a:srgbClr val="000000">
                      <a:alpha val="65000"/>
                    </a:srgbClr>
                  </a:innerShdw>
                </a:effectLst>
              </a:rPr>
              <a:t>dunia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ini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beroleh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balasan</a:t>
            </a:r>
            <a:r>
              <a:rPr lang="en-US" sz="2800" b="1" dirty="0">
                <a:ln w="1905"/>
                <a:solidFill>
                  <a:srgbClr val="C00000"/>
                </a:solidFill>
                <a:effectLst>
                  <a:innerShdw blurRad="69850" dist="43180" dir="5400000">
                    <a:srgbClr val="000000">
                      <a:alpha val="65000"/>
                    </a:srgbClr>
                  </a:innerShdw>
                </a:effectLst>
              </a:rPr>
              <a:t> yang </a:t>
            </a:r>
            <a:r>
              <a:rPr lang="en-US" sz="2800" b="1" dirty="0" err="1">
                <a:ln w="1905"/>
                <a:solidFill>
                  <a:srgbClr val="C00000"/>
                </a:solidFill>
                <a:effectLst>
                  <a:innerShdw blurRad="69850" dist="43180" dir="5400000">
                    <a:srgbClr val="000000">
                      <a:alpha val="65000"/>
                    </a:srgbClr>
                  </a:innerShdw>
                </a:effectLst>
              </a:rPr>
              <a:t>baik</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sesungguhnya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balasan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negeri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akhirat</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itu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lebih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baik</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lagi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memanglah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negeri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akhirat</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ialah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sebaik-baik</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negeri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bagi</a:t>
            </a:r>
            <a:r>
              <a:rPr lang="en-US" sz="2800" b="1" dirty="0">
                <a:ln w="1905"/>
                <a:solidFill>
                  <a:srgbClr val="C00000"/>
                </a:solidFill>
                <a:effectLst>
                  <a:innerShdw blurRad="69850" dist="43180" dir="5400000">
                    <a:srgbClr val="000000">
                      <a:alpha val="65000"/>
                    </a:srgbClr>
                  </a:innerShdw>
                </a:effectLst>
              </a:rPr>
              <a:t> orang-orang yang </a:t>
            </a:r>
            <a:r>
              <a:rPr lang="en-US" sz="2800" b="1" dirty="0" err="1">
                <a:ln w="1905"/>
                <a:solidFill>
                  <a:srgbClr val="C00000"/>
                </a:solidFill>
                <a:effectLst>
                  <a:innerShdw blurRad="69850" dist="43180" dir="5400000">
                    <a:srgbClr val="000000">
                      <a:alpha val="65000"/>
                    </a:srgbClr>
                  </a:innerShdw>
                </a:effectLst>
              </a:rPr>
              <a:t>bertaqwa</a:t>
            </a:r>
            <a:r>
              <a:rPr lang="en-US" sz="2800" b="1" dirty="0">
                <a:ln w="1905"/>
                <a:solidFill>
                  <a:srgbClr val="C00000"/>
                </a:solidFill>
                <a:effectLst>
                  <a:innerShdw blurRad="69850" dist="43180" dir="5400000">
                    <a:srgbClr val="000000">
                      <a:alpha val="65000"/>
                    </a:srgbClr>
                  </a:innerShdw>
                </a:effectLst>
              </a:rPr>
              <a:t>.</a:t>
            </a:r>
            <a:endParaRPr lang="en-US" sz="1600" b="1" dirty="0">
              <a:ln w="1905"/>
              <a:solidFill>
                <a:srgbClr val="C00000"/>
              </a:solidFill>
              <a:effectLst>
                <a:innerShdw blurRad="69850" dist="43180" dir="5400000">
                  <a:srgbClr val="000000">
                    <a:alpha val="65000"/>
                  </a:srgbClr>
                </a:innerShdw>
              </a:effectLst>
            </a:endParaRPr>
          </a:p>
        </p:txBody>
      </p:sp>
      <p:sp>
        <p:nvSpPr>
          <p:cNvPr id="5" name="Snip Diagonal Corner Rectangle 5">
            <a:extLst>
              <a:ext uri="{FF2B5EF4-FFF2-40B4-BE49-F238E27FC236}">
                <a16:creationId xmlns:a16="http://schemas.microsoft.com/office/drawing/2014/main" xmlns="" id="{B99F7B4E-83DC-BDF3-5F5E-501ED07D7196}"/>
              </a:ext>
            </a:extLst>
          </p:cNvPr>
          <p:cNvSpPr/>
          <p:nvPr/>
        </p:nvSpPr>
        <p:spPr>
          <a:xfrm>
            <a:off x="280259" y="228599"/>
            <a:ext cx="8583482" cy="838201"/>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surah An-Nahlu ayat 30:</a:t>
            </a:r>
          </a:p>
        </p:txBody>
      </p:sp>
      <p:pic>
        <p:nvPicPr>
          <p:cNvPr id="4" name="Picture 3">
            <a:extLst>
              <a:ext uri="{FF2B5EF4-FFF2-40B4-BE49-F238E27FC236}">
                <a16:creationId xmlns:a16="http://schemas.microsoft.com/office/drawing/2014/main" xmlns="" id="{8A3AA98B-0543-441B-A6EB-ACE04DD40A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24" y="1447800"/>
            <a:ext cx="9041152" cy="2127688"/>
          </a:xfrm>
          <a:prstGeom prst="rect">
            <a:avLst/>
          </a:prstGeom>
        </p:spPr>
      </p:pic>
    </p:spTree>
    <p:extLst>
      <p:ext uri="{BB962C8B-B14F-4D97-AF65-F5344CB8AC3E}">
        <p14:creationId xmlns:p14="http://schemas.microsoft.com/office/powerpoint/2010/main" val="4220167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0000" r="-10000"/>
          </a:stretch>
        </a:blipFill>
        <a:effectLst/>
      </p:bgPr>
    </p:bg>
    <p:spTree>
      <p:nvGrpSpPr>
        <p:cNvPr id="1" name=""/>
        <p:cNvGrpSpPr/>
        <p:nvPr/>
      </p:nvGrpSpPr>
      <p:grpSpPr>
        <a:xfrm>
          <a:off x="0" y="0"/>
          <a:ext cx="0" cy="0"/>
          <a:chOff x="0" y="0"/>
          <a:chExt cx="0" cy="0"/>
        </a:xfrm>
      </p:grpSpPr>
      <p:sp>
        <p:nvSpPr>
          <p:cNvPr id="6" name="Scroll: Horizontal 5">
            <a:extLst>
              <a:ext uri="{FF2B5EF4-FFF2-40B4-BE49-F238E27FC236}">
                <a16:creationId xmlns:a16="http://schemas.microsoft.com/office/drawing/2014/main" xmlns="" id="{A3097165-8E05-6925-6216-11FFD7BA27DA}"/>
              </a:ext>
            </a:extLst>
          </p:cNvPr>
          <p:cNvSpPr/>
          <p:nvPr/>
        </p:nvSpPr>
        <p:spPr>
          <a:xfrm>
            <a:off x="438150" y="2821184"/>
            <a:ext cx="8305800" cy="3807714"/>
          </a:xfrm>
          <a:prstGeom prst="roundRect">
            <a:avLst/>
          </a:prstGeom>
          <a:solidFill>
            <a:schemeClr val="accent5">
              <a:lumMod val="75000"/>
            </a:schemeClr>
          </a:solidFill>
          <a:ln>
            <a:solidFill>
              <a:schemeClr val="tx1">
                <a:lumMod val="95000"/>
                <a:lumOff val="5000"/>
              </a:schemeClr>
            </a:solidFill>
          </a:ln>
          <a:effectLst>
            <a:innerShdw blurRad="114300">
              <a:prstClr val="black"/>
            </a:inn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Menjadikan kita umat manusia perlu memanfaatkan usia yang ada. Apakah ianya diisi dengan amalan yang baik atau sebaliknya? </a:t>
            </a:r>
          </a:p>
        </p:txBody>
      </p:sp>
      <p:sp>
        <p:nvSpPr>
          <p:cNvPr id="7" name="Rectangle: Rounded Corners 1">
            <a:extLst>
              <a:ext uri="{FF2B5EF4-FFF2-40B4-BE49-F238E27FC236}">
                <a16:creationId xmlns:a16="http://schemas.microsoft.com/office/drawing/2014/main" xmlns="" id="{0808471C-4130-3D2E-1B60-244917EA6DA8}"/>
              </a:ext>
            </a:extLst>
          </p:cNvPr>
          <p:cNvSpPr/>
          <p:nvPr/>
        </p:nvSpPr>
        <p:spPr>
          <a:xfrm>
            <a:off x="438150" y="457200"/>
            <a:ext cx="8382000" cy="2667000"/>
          </a:xfrm>
          <a:prstGeom prst="downArrowCallout">
            <a:avLst/>
          </a:prstGeom>
          <a:solidFill>
            <a:schemeClr val="accent5">
              <a:lumMod val="50000"/>
            </a:schemeClr>
          </a:solidFill>
          <a:ln>
            <a:solidFill>
              <a:schemeClr val="tx1">
                <a:lumMod val="95000"/>
                <a:lumOff val="5000"/>
              </a:schemeClr>
            </a:solidFill>
          </a:ln>
          <a:effectLst>
            <a:innerShdw blurRad="114300">
              <a:prstClr val="black"/>
            </a:inn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Pertukaran waktu dan pergerakan masa yang begitu pantas </a:t>
            </a:r>
          </a:p>
        </p:txBody>
      </p:sp>
      <p:sp>
        <p:nvSpPr>
          <p:cNvPr id="5" name="TextBox 4">
            <a:extLst>
              <a:ext uri="{FF2B5EF4-FFF2-40B4-BE49-F238E27FC236}">
                <a16:creationId xmlns:a16="http://schemas.microsoft.com/office/drawing/2014/main" xmlns="" id="{12CFBD8F-1F1F-4D25-FBEC-29DDFFE1CCAC}"/>
              </a:ext>
            </a:extLst>
          </p:cNvPr>
          <p:cNvSpPr txBox="1"/>
          <p:nvPr/>
        </p:nvSpPr>
        <p:spPr>
          <a:xfrm>
            <a:off x="8801100" y="6666998"/>
            <a:ext cx="685800" cy="215444"/>
          </a:xfrm>
          <a:prstGeom prst="rect">
            <a:avLst/>
          </a:prstGeom>
          <a:noFill/>
        </p:spPr>
        <p:txBody>
          <a:bodyPr wrap="square" rtlCol="0">
            <a:spAutoFit/>
          </a:bodyPr>
          <a:lstStyle/>
          <a:p>
            <a:r>
              <a:rPr lang="en-US" sz="800" dirty="0"/>
              <a:t>HNM</a:t>
            </a:r>
          </a:p>
        </p:txBody>
      </p:sp>
    </p:spTree>
    <p:extLst>
      <p:ext uri="{BB962C8B-B14F-4D97-AF65-F5344CB8AC3E}">
        <p14:creationId xmlns:p14="http://schemas.microsoft.com/office/powerpoint/2010/main" val="42739770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12420263</TotalTime>
  <Words>1390</Words>
  <Application>Microsoft Office PowerPoint</Application>
  <PresentationFormat>On-screen Show (4:3)</PresentationFormat>
  <Paragraphs>184</Paragraphs>
  <Slides>46</Slides>
  <Notes>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46</vt:i4>
      </vt:variant>
    </vt:vector>
  </HeadingPairs>
  <TitlesOfParts>
    <vt:vector size="63" baseType="lpstr">
      <vt:lpstr>Arial Unicode MS</vt:lpstr>
      <vt:lpstr>Yu Gothic UI Semilight</vt:lpstr>
      <vt:lpstr>Agency FB</vt:lpstr>
      <vt:lpstr>Aharoni</vt:lpstr>
      <vt:lpstr>Arial</vt:lpstr>
      <vt:lpstr>Arial Black</vt:lpstr>
      <vt:lpstr>Arial Rounded MT Bold</vt:lpstr>
      <vt:lpstr>Bahnschrift Condensed</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1066</cp:revision>
  <dcterms:created xsi:type="dcterms:W3CDTF">2017-12-24T04:47:57Z</dcterms:created>
  <dcterms:modified xsi:type="dcterms:W3CDTF">2023-08-16T07:56:32Z</dcterms:modified>
</cp:coreProperties>
</file>